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slideLayout" Target="../slideLayouts/slideLayout7.xml"/><Relationship Id="rId1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30762"/>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Web Development Life Cycle (WDLC)</a:t>
            </a:r>
            <a:endParaRPr lang="en-US" sz="4450" dirty="0"/>
          </a:p>
        </p:txBody>
      </p:sp>
      <p:sp>
        <p:nvSpPr>
          <p:cNvPr id="4" name="Text 1"/>
          <p:cNvSpPr/>
          <p:nvPr/>
        </p:nvSpPr>
        <p:spPr>
          <a:xfrm>
            <a:off x="6280190" y="3088481"/>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The Web Development Life Cycle (WDLC) is a structured process that guides teams through planning, analysis, designing, creating, testing, and maintaining web applications. By following well-defined phases, you can ensure that projects meet requirements, stay on schedule, and deliver high quality.</a:t>
            </a:r>
            <a:endParaRPr lang="en-US" sz="1750" dirty="0"/>
          </a:p>
        </p:txBody>
      </p:sp>
      <p:sp>
        <p:nvSpPr>
          <p:cNvPr id="5" name="Text 2"/>
          <p:cNvSpPr/>
          <p:nvPr/>
        </p:nvSpPr>
        <p:spPr>
          <a:xfrm>
            <a:off x="6280190" y="5158145"/>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This presentation will walk you through each phase of the WDLC, providing examples and key activities to help you implement this framework in your own projects.</a:t>
            </a:r>
            <a:endParaRPr lang="en-US" sz="1750" dirty="0"/>
          </a:p>
        </p:txBody>
      </p:sp>
      <p:sp>
        <p:nvSpPr>
          <p:cNvPr id="6" name="Shape 3"/>
          <p:cNvSpPr/>
          <p:nvPr/>
        </p:nvSpPr>
        <p:spPr>
          <a:xfrm>
            <a:off x="6280190" y="6518910"/>
            <a:ext cx="362903" cy="362903"/>
          </a:xfrm>
          <a:prstGeom prst="roundRect">
            <a:avLst>
              <a:gd name="adj" fmla="val 25194296"/>
            </a:avLst>
          </a:prstGeom>
          <a:solidFill>
            <a:srgbClr val="46B1CD"/>
          </a:solidFill>
          <a:ln w="7620">
            <a:solidFill>
              <a:srgbClr val="FFFFFF"/>
            </a:solidFill>
            <a:prstDash val="solid"/>
          </a:ln>
        </p:spPr>
      </p:sp>
      <p:sp>
        <p:nvSpPr>
          <p:cNvPr id="7" name="Text 4"/>
          <p:cNvSpPr/>
          <p:nvPr/>
        </p:nvSpPr>
        <p:spPr>
          <a:xfrm>
            <a:off x="6390084" y="6651546"/>
            <a:ext cx="143113" cy="97512"/>
          </a:xfrm>
          <a:prstGeom prst="rect">
            <a:avLst/>
          </a:prstGeom>
          <a:noFill/>
          <a:ln/>
        </p:spPr>
        <p:txBody>
          <a:bodyPr wrap="none" lIns="0" tIns="0" rIns="0" bIns="0" rtlCol="0" anchor="t"/>
          <a:lstStyle/>
          <a:p>
            <a:pPr algn="ctr" indent="0" marL="0">
              <a:lnSpc>
                <a:spcPts val="750"/>
              </a:lnSpc>
              <a:buNone/>
            </a:pPr>
            <a:r>
              <a:rPr lang="en-US" sz="750" dirty="0">
                <a:solidFill>
                  <a:srgbClr val="4D4D51"/>
                </a:solidFill>
                <a:latin typeface="Open Sans Medium" pitchFamily="34" charset="0"/>
                <a:ea typeface="Open Sans Medium" pitchFamily="34" charset="-122"/>
                <a:cs typeface="Open Sans Medium" pitchFamily="34" charset="-120"/>
              </a:rPr>
              <a:t>LW</a:t>
            </a:r>
            <a:endParaRPr lang="en-US" sz="750" dirty="0"/>
          </a:p>
        </p:txBody>
      </p:sp>
      <p:sp>
        <p:nvSpPr>
          <p:cNvPr id="8" name="Text 5"/>
          <p:cNvSpPr/>
          <p:nvPr/>
        </p:nvSpPr>
        <p:spPr>
          <a:xfrm>
            <a:off x="6756440" y="6502003"/>
            <a:ext cx="2043232" cy="396835"/>
          </a:xfrm>
          <a:prstGeom prst="rect">
            <a:avLst/>
          </a:prstGeom>
          <a:noFill/>
          <a:ln/>
        </p:spPr>
        <p:txBody>
          <a:bodyPr wrap="none" lIns="0" tIns="0" rIns="0" bIns="0" rtlCol="0" anchor="t"/>
          <a:lstStyle/>
          <a:p>
            <a:pPr algn="l" indent="0" marL="0">
              <a:lnSpc>
                <a:spcPts val="3100"/>
              </a:lnSpc>
              <a:buNone/>
            </a:pPr>
            <a:r>
              <a:rPr lang="en-US" sz="2200" b="1" dirty="0">
                <a:solidFill>
                  <a:srgbClr val="403C4E"/>
                </a:solidFill>
                <a:latin typeface="Open Sans Bold" pitchFamily="34" charset="0"/>
                <a:ea typeface="Open Sans Bold" pitchFamily="34" charset="-122"/>
                <a:cs typeface="Open Sans Bold" pitchFamily="34" charset="-120"/>
              </a:rPr>
              <a:t>by Liang Wang</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73021" y="776645"/>
            <a:ext cx="6587728" cy="523875"/>
          </a:xfrm>
          <a:prstGeom prst="rect">
            <a:avLst/>
          </a:prstGeom>
          <a:noFill/>
          <a:ln/>
        </p:spPr>
        <p:txBody>
          <a:bodyPr wrap="none" lIns="0" tIns="0" rIns="0" bIns="0" rtlCol="0" anchor="t"/>
          <a:lstStyle/>
          <a:p>
            <a:pPr algn="l" indent="0" marL="0">
              <a:lnSpc>
                <a:spcPts val="4100"/>
              </a:lnSpc>
              <a:buNone/>
            </a:pPr>
            <a:r>
              <a:rPr lang="en-US" sz="3250" b="1" dirty="0">
                <a:solidFill>
                  <a:srgbClr val="403C4E"/>
                </a:solidFill>
                <a:latin typeface="Merriweather Bold" pitchFamily="34" charset="0"/>
                <a:ea typeface="Merriweather Bold" pitchFamily="34" charset="-122"/>
                <a:cs typeface="Merriweather Bold" pitchFamily="34" charset="-120"/>
              </a:rPr>
              <a:t>Key Takeaways &amp; Best Practices</a:t>
            </a:r>
            <a:endParaRPr lang="en-US" sz="3250" dirty="0"/>
          </a:p>
        </p:txBody>
      </p:sp>
      <p:pic>
        <p:nvPicPr>
          <p:cNvPr id="4" name="Image 1" descr="preencoded.png">    </p:cNvPr>
          <p:cNvPicPr>
            <a:picLocks noChangeAspect="1"/>
          </p:cNvPicPr>
          <p:nvPr/>
        </p:nvPicPr>
        <p:blipFill>
          <a:blip r:embed="rId2"/>
          <a:stretch>
            <a:fillRect/>
          </a:stretch>
        </p:blipFill>
        <p:spPr>
          <a:xfrm>
            <a:off x="6073021" y="1551861"/>
            <a:ext cx="418981" cy="418981"/>
          </a:xfrm>
          <a:prstGeom prst="rect">
            <a:avLst/>
          </a:prstGeom>
        </p:spPr>
      </p:pic>
      <p:sp>
        <p:nvSpPr>
          <p:cNvPr id="5" name="Text 1"/>
          <p:cNvSpPr/>
          <p:nvPr/>
        </p:nvSpPr>
        <p:spPr>
          <a:xfrm>
            <a:off x="6073021" y="2138363"/>
            <a:ext cx="2517219" cy="523875"/>
          </a:xfrm>
          <a:prstGeom prst="rect">
            <a:avLst/>
          </a:prstGeom>
          <a:noFill/>
          <a:ln/>
        </p:spPr>
        <p:txBody>
          <a:bodyPr wrap="square" lIns="0" tIns="0" rIns="0" bIns="0" rtlCol="0" anchor="t"/>
          <a:lstStyle/>
          <a:p>
            <a:pPr algn="l" indent="0" marL="0">
              <a:lnSpc>
                <a:spcPts val="2050"/>
              </a:lnSpc>
              <a:buNone/>
            </a:pPr>
            <a:r>
              <a:rPr lang="en-US" sz="1600" b="1" dirty="0">
                <a:solidFill>
                  <a:srgbClr val="403C4E"/>
                </a:solidFill>
                <a:latin typeface="Merriweather Bold" pitchFamily="34" charset="0"/>
                <a:ea typeface="Merriweather Bold" pitchFamily="34" charset="-122"/>
                <a:cs typeface="Merriweather Bold" pitchFamily="34" charset="-120"/>
              </a:rPr>
              <a:t>Communication is Critical</a:t>
            </a:r>
            <a:endParaRPr lang="en-US" sz="1600" dirty="0"/>
          </a:p>
        </p:txBody>
      </p:sp>
      <p:sp>
        <p:nvSpPr>
          <p:cNvPr id="6" name="Text 2"/>
          <p:cNvSpPr/>
          <p:nvPr/>
        </p:nvSpPr>
        <p:spPr>
          <a:xfrm>
            <a:off x="6073021" y="2762726"/>
            <a:ext cx="2517219" cy="1072515"/>
          </a:xfrm>
          <a:prstGeom prst="rect">
            <a:avLst/>
          </a:prstGeom>
          <a:noFill/>
          <a:ln/>
        </p:spPr>
        <p:txBody>
          <a:bodyPr wrap="square" lIns="0" tIns="0" rIns="0" bIns="0" rtlCol="0" anchor="t"/>
          <a:lstStyle/>
          <a:p>
            <a:pPr algn="l" indent="0" marL="0">
              <a:lnSpc>
                <a:spcPts val="2100"/>
              </a:lnSpc>
              <a:buNone/>
            </a:pPr>
            <a:r>
              <a:rPr lang="en-US" sz="1300" dirty="0">
                <a:solidFill>
                  <a:srgbClr val="403C4E"/>
                </a:solidFill>
                <a:latin typeface="Open Sans" pitchFamily="34" charset="0"/>
                <a:ea typeface="Open Sans" pitchFamily="34" charset="-122"/>
                <a:cs typeface="Open Sans" pitchFamily="34" charset="-120"/>
              </a:rPr>
              <a:t>Maintain regular stakeholder updates throughout all phases to ensure alignment and manage expectations.</a:t>
            </a:r>
            <a:endParaRPr lang="en-US" sz="1300" dirty="0"/>
          </a:p>
        </p:txBody>
      </p:sp>
      <p:pic>
        <p:nvPicPr>
          <p:cNvPr id="7" name="Image 2" descr="preencoded.png">    </p:cNvPr>
          <p:cNvPicPr>
            <a:picLocks noChangeAspect="1"/>
          </p:cNvPicPr>
          <p:nvPr/>
        </p:nvPicPr>
        <p:blipFill>
          <a:blip r:embed="rId3"/>
          <a:stretch>
            <a:fillRect/>
          </a:stretch>
        </p:blipFill>
        <p:spPr>
          <a:xfrm>
            <a:off x="8799671" y="1551861"/>
            <a:ext cx="418981" cy="418981"/>
          </a:xfrm>
          <a:prstGeom prst="rect">
            <a:avLst/>
          </a:prstGeom>
        </p:spPr>
      </p:pic>
      <p:sp>
        <p:nvSpPr>
          <p:cNvPr id="8" name="Text 3"/>
          <p:cNvSpPr/>
          <p:nvPr/>
        </p:nvSpPr>
        <p:spPr>
          <a:xfrm>
            <a:off x="8799671" y="2138363"/>
            <a:ext cx="2288381" cy="261937"/>
          </a:xfrm>
          <a:prstGeom prst="rect">
            <a:avLst/>
          </a:prstGeom>
          <a:noFill/>
          <a:ln/>
        </p:spPr>
        <p:txBody>
          <a:bodyPr wrap="none" lIns="0" tIns="0" rIns="0" bIns="0" rtlCol="0" anchor="t"/>
          <a:lstStyle/>
          <a:p>
            <a:pPr algn="l" indent="0" marL="0">
              <a:lnSpc>
                <a:spcPts val="2050"/>
              </a:lnSpc>
              <a:buNone/>
            </a:pPr>
            <a:r>
              <a:rPr lang="en-US" sz="1600" b="1" dirty="0">
                <a:solidFill>
                  <a:srgbClr val="403C4E"/>
                </a:solidFill>
                <a:latin typeface="Merriweather Bold" pitchFamily="34" charset="0"/>
                <a:ea typeface="Merriweather Bold" pitchFamily="34" charset="-122"/>
                <a:cs typeface="Merriweather Bold" pitchFamily="34" charset="-120"/>
              </a:rPr>
              <a:t>Document Everything</a:t>
            </a:r>
            <a:endParaRPr lang="en-US" sz="1600" dirty="0"/>
          </a:p>
        </p:txBody>
      </p:sp>
      <p:sp>
        <p:nvSpPr>
          <p:cNvPr id="9" name="Text 4"/>
          <p:cNvSpPr/>
          <p:nvPr/>
        </p:nvSpPr>
        <p:spPr>
          <a:xfrm>
            <a:off x="8799671" y="2500789"/>
            <a:ext cx="2517338" cy="1340644"/>
          </a:xfrm>
          <a:prstGeom prst="rect">
            <a:avLst/>
          </a:prstGeom>
          <a:noFill/>
          <a:ln/>
        </p:spPr>
        <p:txBody>
          <a:bodyPr wrap="square" lIns="0" tIns="0" rIns="0" bIns="0" rtlCol="0" anchor="t"/>
          <a:lstStyle/>
          <a:p>
            <a:pPr algn="l" indent="0" marL="0">
              <a:lnSpc>
                <a:spcPts val="2100"/>
              </a:lnSpc>
              <a:buNone/>
            </a:pPr>
            <a:r>
              <a:rPr lang="en-US" sz="1300" dirty="0">
                <a:solidFill>
                  <a:srgbClr val="403C4E"/>
                </a:solidFill>
                <a:latin typeface="Open Sans" pitchFamily="34" charset="0"/>
                <a:ea typeface="Open Sans" pitchFamily="34" charset="-122"/>
                <a:cs typeface="Open Sans" pitchFamily="34" charset="-120"/>
              </a:rPr>
              <a:t>Thorough documentation at each stage creates accountability and provides valuable reference for current and future team members.</a:t>
            </a:r>
            <a:endParaRPr lang="en-US" sz="1300" dirty="0"/>
          </a:p>
        </p:txBody>
      </p:sp>
      <p:pic>
        <p:nvPicPr>
          <p:cNvPr id="10" name="Image 3" descr="preencoded.png">    </p:cNvPr>
          <p:cNvPicPr>
            <a:picLocks noChangeAspect="1"/>
          </p:cNvPicPr>
          <p:nvPr/>
        </p:nvPicPr>
        <p:blipFill>
          <a:blip r:embed="rId4"/>
          <a:stretch>
            <a:fillRect/>
          </a:stretch>
        </p:blipFill>
        <p:spPr>
          <a:xfrm>
            <a:off x="11526441" y="1551861"/>
            <a:ext cx="418981" cy="418981"/>
          </a:xfrm>
          <a:prstGeom prst="rect">
            <a:avLst/>
          </a:prstGeom>
        </p:spPr>
      </p:pic>
      <p:sp>
        <p:nvSpPr>
          <p:cNvPr id="11" name="Text 5"/>
          <p:cNvSpPr/>
          <p:nvPr/>
        </p:nvSpPr>
        <p:spPr>
          <a:xfrm>
            <a:off x="11526441" y="2138363"/>
            <a:ext cx="2095143" cy="261937"/>
          </a:xfrm>
          <a:prstGeom prst="rect">
            <a:avLst/>
          </a:prstGeom>
          <a:noFill/>
          <a:ln/>
        </p:spPr>
        <p:txBody>
          <a:bodyPr wrap="none" lIns="0" tIns="0" rIns="0" bIns="0" rtlCol="0" anchor="t"/>
          <a:lstStyle/>
          <a:p>
            <a:pPr algn="l" indent="0" marL="0">
              <a:lnSpc>
                <a:spcPts val="2050"/>
              </a:lnSpc>
              <a:buNone/>
            </a:pPr>
            <a:r>
              <a:rPr lang="en-US" sz="1600" b="1" dirty="0">
                <a:solidFill>
                  <a:srgbClr val="403C4E"/>
                </a:solidFill>
                <a:latin typeface="Merriweather Bold" pitchFamily="34" charset="0"/>
                <a:ea typeface="Merriweather Bold" pitchFamily="34" charset="-122"/>
                <a:cs typeface="Merriweather Bold" pitchFamily="34" charset="-120"/>
              </a:rPr>
              <a:t>Embrace Iteration</a:t>
            </a:r>
            <a:endParaRPr lang="en-US" sz="1600" dirty="0"/>
          </a:p>
        </p:txBody>
      </p:sp>
      <p:sp>
        <p:nvSpPr>
          <p:cNvPr id="12" name="Text 6"/>
          <p:cNvSpPr/>
          <p:nvPr/>
        </p:nvSpPr>
        <p:spPr>
          <a:xfrm>
            <a:off x="11526441" y="2500789"/>
            <a:ext cx="2517219" cy="1072515"/>
          </a:xfrm>
          <a:prstGeom prst="rect">
            <a:avLst/>
          </a:prstGeom>
          <a:noFill/>
          <a:ln/>
        </p:spPr>
        <p:txBody>
          <a:bodyPr wrap="square" lIns="0" tIns="0" rIns="0" bIns="0" rtlCol="0" anchor="t"/>
          <a:lstStyle/>
          <a:p>
            <a:pPr algn="l" indent="0" marL="0">
              <a:lnSpc>
                <a:spcPts val="2100"/>
              </a:lnSpc>
              <a:buNone/>
            </a:pPr>
            <a:r>
              <a:rPr lang="en-US" sz="1300" dirty="0">
                <a:solidFill>
                  <a:srgbClr val="403C4E"/>
                </a:solidFill>
                <a:latin typeface="Open Sans" pitchFamily="34" charset="0"/>
                <a:ea typeface="Open Sans" pitchFamily="34" charset="-122"/>
                <a:cs typeface="Open Sans" pitchFamily="34" charset="-120"/>
              </a:rPr>
              <a:t>The WDLC is not strictly linear—be prepared to revisit earlier phases as new information emerges during development.</a:t>
            </a:r>
            <a:endParaRPr lang="en-US" sz="1300" dirty="0"/>
          </a:p>
        </p:txBody>
      </p:sp>
      <p:pic>
        <p:nvPicPr>
          <p:cNvPr id="13" name="Image 4" descr="preencoded.png">    </p:cNvPr>
          <p:cNvPicPr>
            <a:picLocks noChangeAspect="1"/>
          </p:cNvPicPr>
          <p:nvPr/>
        </p:nvPicPr>
        <p:blipFill>
          <a:blip r:embed="rId5"/>
          <a:stretch>
            <a:fillRect/>
          </a:stretch>
        </p:blipFill>
        <p:spPr>
          <a:xfrm>
            <a:off x="6073021" y="4176593"/>
            <a:ext cx="418981" cy="418981"/>
          </a:xfrm>
          <a:prstGeom prst="rect">
            <a:avLst/>
          </a:prstGeom>
        </p:spPr>
      </p:pic>
      <p:sp>
        <p:nvSpPr>
          <p:cNvPr id="14" name="Text 7"/>
          <p:cNvSpPr/>
          <p:nvPr/>
        </p:nvSpPr>
        <p:spPr>
          <a:xfrm>
            <a:off x="6073021" y="4763095"/>
            <a:ext cx="2517219" cy="523875"/>
          </a:xfrm>
          <a:prstGeom prst="rect">
            <a:avLst/>
          </a:prstGeom>
          <a:noFill/>
          <a:ln/>
        </p:spPr>
        <p:txBody>
          <a:bodyPr wrap="square" lIns="0" tIns="0" rIns="0" bIns="0" rtlCol="0" anchor="t"/>
          <a:lstStyle/>
          <a:p>
            <a:pPr algn="l" indent="0" marL="0">
              <a:lnSpc>
                <a:spcPts val="2050"/>
              </a:lnSpc>
              <a:buNone/>
            </a:pPr>
            <a:r>
              <a:rPr lang="en-US" sz="1600" b="1" dirty="0">
                <a:solidFill>
                  <a:srgbClr val="403C4E"/>
                </a:solidFill>
                <a:latin typeface="Merriweather Bold" pitchFamily="34" charset="0"/>
                <a:ea typeface="Merriweather Bold" pitchFamily="34" charset="-122"/>
                <a:cs typeface="Merriweather Bold" pitchFamily="34" charset="-120"/>
              </a:rPr>
              <a:t>User-Centered Approach</a:t>
            </a:r>
            <a:endParaRPr lang="en-US" sz="1600" dirty="0"/>
          </a:p>
        </p:txBody>
      </p:sp>
      <p:sp>
        <p:nvSpPr>
          <p:cNvPr id="15" name="Text 8"/>
          <p:cNvSpPr/>
          <p:nvPr/>
        </p:nvSpPr>
        <p:spPr>
          <a:xfrm>
            <a:off x="6073021" y="5387459"/>
            <a:ext cx="2517219" cy="1072515"/>
          </a:xfrm>
          <a:prstGeom prst="rect">
            <a:avLst/>
          </a:prstGeom>
          <a:noFill/>
          <a:ln/>
        </p:spPr>
        <p:txBody>
          <a:bodyPr wrap="square" lIns="0" tIns="0" rIns="0" bIns="0" rtlCol="0" anchor="t"/>
          <a:lstStyle/>
          <a:p>
            <a:pPr algn="l" indent="0" marL="0">
              <a:lnSpc>
                <a:spcPts val="2100"/>
              </a:lnSpc>
              <a:buNone/>
            </a:pPr>
            <a:r>
              <a:rPr lang="en-US" sz="1300" dirty="0">
                <a:solidFill>
                  <a:srgbClr val="403C4E"/>
                </a:solidFill>
                <a:latin typeface="Open Sans" pitchFamily="34" charset="0"/>
                <a:ea typeface="Open Sans" pitchFamily="34" charset="-122"/>
                <a:cs typeface="Open Sans" pitchFamily="34" charset="-120"/>
              </a:rPr>
              <a:t>Keep end users at the center of every decision to ensure the final product truly meets their needs and expectations.</a:t>
            </a:r>
            <a:endParaRPr lang="en-US" sz="1300" dirty="0"/>
          </a:p>
        </p:txBody>
      </p:sp>
      <p:sp>
        <p:nvSpPr>
          <p:cNvPr id="16" name="Text 9"/>
          <p:cNvSpPr/>
          <p:nvPr/>
        </p:nvSpPr>
        <p:spPr>
          <a:xfrm>
            <a:off x="6073021" y="6648450"/>
            <a:ext cx="7970758" cy="804386"/>
          </a:xfrm>
          <a:prstGeom prst="rect">
            <a:avLst/>
          </a:prstGeom>
          <a:noFill/>
          <a:ln/>
        </p:spPr>
        <p:txBody>
          <a:bodyPr wrap="square" lIns="0" tIns="0" rIns="0" bIns="0" rtlCol="0" anchor="t"/>
          <a:lstStyle/>
          <a:p>
            <a:pPr algn="l" indent="0" marL="0">
              <a:lnSpc>
                <a:spcPts val="2100"/>
              </a:lnSpc>
              <a:buNone/>
            </a:pPr>
            <a:r>
              <a:rPr lang="en-US" sz="1300" dirty="0">
                <a:solidFill>
                  <a:srgbClr val="403C4E"/>
                </a:solidFill>
                <a:latin typeface="Open Sans" pitchFamily="34" charset="0"/>
                <a:ea typeface="Open Sans" pitchFamily="34" charset="-122"/>
                <a:cs typeface="Open Sans" pitchFamily="34" charset="-120"/>
              </a:rPr>
              <a:t>Implementing the Web Development Life Cycle effectively requires discipline and commitment from the entire team. By following this structured approach, you'll deliver higher quality web applications that satisfy both business objectives and user needs.</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46296"/>
          </a:xfrm>
          <a:prstGeom prst="rect">
            <a:avLst/>
          </a:prstGeom>
        </p:spPr>
      </p:pic>
      <p:sp>
        <p:nvSpPr>
          <p:cNvPr id="3" name="Text 0"/>
          <p:cNvSpPr/>
          <p:nvPr/>
        </p:nvSpPr>
        <p:spPr>
          <a:xfrm>
            <a:off x="768906" y="3351014"/>
            <a:ext cx="9021247" cy="686514"/>
          </a:xfrm>
          <a:prstGeom prst="rect">
            <a:avLst/>
          </a:prstGeom>
          <a:noFill/>
          <a:ln/>
        </p:spPr>
        <p:txBody>
          <a:bodyPr wrap="none" lIns="0" tIns="0" rIns="0" bIns="0" rtlCol="0" anchor="t"/>
          <a:lstStyle/>
          <a:p>
            <a:pPr algn="l" indent="0" marL="0">
              <a:lnSpc>
                <a:spcPts val="5400"/>
              </a:lnSpc>
              <a:buNone/>
            </a:pPr>
            <a:r>
              <a:rPr lang="en-US" sz="4300" b="1" dirty="0">
                <a:solidFill>
                  <a:srgbClr val="403C4E"/>
                </a:solidFill>
                <a:latin typeface="Merriweather Bold" pitchFamily="34" charset="0"/>
                <a:ea typeface="Merriweather Bold" pitchFamily="34" charset="-122"/>
                <a:cs typeface="Merriweather Bold" pitchFamily="34" charset="-120"/>
              </a:rPr>
              <a:t>Planning: Setting the Foundation</a:t>
            </a:r>
            <a:endParaRPr lang="en-US" sz="4300" dirty="0"/>
          </a:p>
        </p:txBody>
      </p:sp>
      <p:sp>
        <p:nvSpPr>
          <p:cNvPr id="4" name="Shape 1"/>
          <p:cNvSpPr/>
          <p:nvPr/>
        </p:nvSpPr>
        <p:spPr>
          <a:xfrm>
            <a:off x="768906" y="4366974"/>
            <a:ext cx="494228" cy="494228"/>
          </a:xfrm>
          <a:prstGeom prst="roundRect">
            <a:avLst>
              <a:gd name="adj" fmla="val 18671"/>
            </a:avLst>
          </a:prstGeom>
          <a:solidFill>
            <a:srgbClr val="FFD8CC"/>
          </a:solidFill>
          <a:ln w="7620">
            <a:solidFill>
              <a:srgbClr val="E5BEB2"/>
            </a:solidFill>
            <a:prstDash val="solid"/>
          </a:ln>
        </p:spPr>
      </p:sp>
      <p:pic>
        <p:nvPicPr>
          <p:cNvPr id="5" name="Image 1" descr="preencoded.png">    </p:cNvPr>
          <p:cNvPicPr>
            <a:picLocks noChangeAspect="1"/>
          </p:cNvPicPr>
          <p:nvPr/>
        </p:nvPicPr>
        <p:blipFill>
          <a:blip r:embed="rId2"/>
          <a:stretch>
            <a:fillRect/>
          </a:stretch>
        </p:blipFill>
        <p:spPr>
          <a:xfrm>
            <a:off x="851237" y="4408110"/>
            <a:ext cx="329446" cy="411837"/>
          </a:xfrm>
          <a:prstGeom prst="rect">
            <a:avLst/>
          </a:prstGeom>
        </p:spPr>
      </p:pic>
      <p:sp>
        <p:nvSpPr>
          <p:cNvPr id="6" name="Text 2"/>
          <p:cNvSpPr/>
          <p:nvPr/>
        </p:nvSpPr>
        <p:spPr>
          <a:xfrm>
            <a:off x="1482804" y="4442460"/>
            <a:ext cx="2749153" cy="343257"/>
          </a:xfrm>
          <a:prstGeom prst="rect">
            <a:avLst/>
          </a:prstGeom>
          <a:noFill/>
          <a:ln/>
        </p:spPr>
        <p:txBody>
          <a:bodyPr wrap="none" lIns="0" tIns="0" rIns="0" bIns="0" rtlCol="0" anchor="t"/>
          <a:lstStyle/>
          <a:p>
            <a:pPr algn="l" indent="0" marL="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Define Project Goals</a:t>
            </a:r>
            <a:endParaRPr lang="en-US" sz="2150" dirty="0"/>
          </a:p>
        </p:txBody>
      </p:sp>
      <p:sp>
        <p:nvSpPr>
          <p:cNvPr id="7" name="Text 3"/>
          <p:cNvSpPr/>
          <p:nvPr/>
        </p:nvSpPr>
        <p:spPr>
          <a:xfrm>
            <a:off x="1482804" y="4917519"/>
            <a:ext cx="3467219" cy="1405890"/>
          </a:xfrm>
          <a:prstGeom prst="rect">
            <a:avLst/>
          </a:prstGeom>
          <a:noFill/>
          <a:ln/>
        </p:spPr>
        <p:txBody>
          <a:bodyPr wrap="square" lIns="0" tIns="0" rIns="0" bIns="0" rtlCol="0" anchor="t"/>
          <a:lstStyle/>
          <a:p>
            <a:pPr algn="l" indent="0" marL="0">
              <a:lnSpc>
                <a:spcPts val="2750"/>
              </a:lnSpc>
              <a:buNone/>
            </a:pPr>
            <a:r>
              <a:rPr lang="en-US" sz="1700" dirty="0">
                <a:solidFill>
                  <a:srgbClr val="403C4E"/>
                </a:solidFill>
                <a:latin typeface="Open Sans" pitchFamily="34" charset="0"/>
                <a:ea typeface="Open Sans" pitchFamily="34" charset="-122"/>
                <a:cs typeface="Open Sans" pitchFamily="34" charset="-120"/>
              </a:rPr>
              <a:t>Meet with stakeholders to establish business objectives (e.g., "Increase newsletter sign-ups by 25%").</a:t>
            </a:r>
            <a:endParaRPr lang="en-US" sz="1700" dirty="0"/>
          </a:p>
        </p:txBody>
      </p:sp>
      <p:sp>
        <p:nvSpPr>
          <p:cNvPr id="8" name="Shape 4"/>
          <p:cNvSpPr/>
          <p:nvPr/>
        </p:nvSpPr>
        <p:spPr>
          <a:xfrm>
            <a:off x="5224582" y="4366974"/>
            <a:ext cx="494228" cy="494228"/>
          </a:xfrm>
          <a:prstGeom prst="roundRect">
            <a:avLst>
              <a:gd name="adj" fmla="val 18671"/>
            </a:avLst>
          </a:prstGeom>
          <a:solidFill>
            <a:srgbClr val="FFD8CC"/>
          </a:solidFill>
          <a:ln w="7620">
            <a:solidFill>
              <a:srgbClr val="E5BEB2"/>
            </a:solidFill>
            <a:prstDash val="solid"/>
          </a:ln>
        </p:spPr>
      </p:sp>
      <p:pic>
        <p:nvPicPr>
          <p:cNvPr id="9" name="Image 2" descr="preencoded.png">    </p:cNvPr>
          <p:cNvPicPr>
            <a:picLocks noChangeAspect="1"/>
          </p:cNvPicPr>
          <p:nvPr/>
        </p:nvPicPr>
        <p:blipFill>
          <a:blip r:embed="rId3"/>
          <a:stretch>
            <a:fillRect/>
          </a:stretch>
        </p:blipFill>
        <p:spPr>
          <a:xfrm>
            <a:off x="5306913" y="4408110"/>
            <a:ext cx="329446" cy="411837"/>
          </a:xfrm>
          <a:prstGeom prst="rect">
            <a:avLst/>
          </a:prstGeom>
        </p:spPr>
      </p:pic>
      <p:sp>
        <p:nvSpPr>
          <p:cNvPr id="10" name="Text 5"/>
          <p:cNvSpPr/>
          <p:nvPr/>
        </p:nvSpPr>
        <p:spPr>
          <a:xfrm>
            <a:off x="5938480" y="4442460"/>
            <a:ext cx="3359110" cy="343257"/>
          </a:xfrm>
          <a:prstGeom prst="rect">
            <a:avLst/>
          </a:prstGeom>
          <a:noFill/>
          <a:ln/>
        </p:spPr>
        <p:txBody>
          <a:bodyPr wrap="none" lIns="0" tIns="0" rIns="0" bIns="0" rtlCol="0" anchor="t"/>
          <a:lstStyle/>
          <a:p>
            <a:pPr algn="l" indent="0" marL="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Identify Target Audience</a:t>
            </a:r>
            <a:endParaRPr lang="en-US" sz="2150" dirty="0"/>
          </a:p>
        </p:txBody>
      </p:sp>
      <p:sp>
        <p:nvSpPr>
          <p:cNvPr id="11" name="Text 6"/>
          <p:cNvSpPr/>
          <p:nvPr/>
        </p:nvSpPr>
        <p:spPr>
          <a:xfrm>
            <a:off x="5938480" y="4917519"/>
            <a:ext cx="3467219" cy="1054418"/>
          </a:xfrm>
          <a:prstGeom prst="rect">
            <a:avLst/>
          </a:prstGeom>
          <a:noFill/>
          <a:ln/>
        </p:spPr>
        <p:txBody>
          <a:bodyPr wrap="square" lIns="0" tIns="0" rIns="0" bIns="0" rtlCol="0" anchor="t"/>
          <a:lstStyle/>
          <a:p>
            <a:pPr algn="l" indent="0" marL="0">
              <a:lnSpc>
                <a:spcPts val="2750"/>
              </a:lnSpc>
              <a:buNone/>
            </a:pPr>
            <a:r>
              <a:rPr lang="en-US" sz="1700" dirty="0">
                <a:solidFill>
                  <a:srgbClr val="403C4E"/>
                </a:solidFill>
                <a:latin typeface="Open Sans" pitchFamily="34" charset="0"/>
                <a:ea typeface="Open Sans" pitchFamily="34" charset="-122"/>
                <a:cs typeface="Open Sans" pitchFamily="34" charset="-120"/>
              </a:rPr>
              <a:t>Determine who will use the website and what features they need.</a:t>
            </a:r>
            <a:endParaRPr lang="en-US" sz="1700" dirty="0"/>
          </a:p>
        </p:txBody>
      </p:sp>
      <p:sp>
        <p:nvSpPr>
          <p:cNvPr id="12" name="Shape 7"/>
          <p:cNvSpPr/>
          <p:nvPr/>
        </p:nvSpPr>
        <p:spPr>
          <a:xfrm>
            <a:off x="9680258" y="4366974"/>
            <a:ext cx="494228" cy="494228"/>
          </a:xfrm>
          <a:prstGeom prst="roundRect">
            <a:avLst>
              <a:gd name="adj" fmla="val 18671"/>
            </a:avLst>
          </a:prstGeom>
          <a:solidFill>
            <a:srgbClr val="FFD8CC"/>
          </a:solidFill>
          <a:ln w="7620">
            <a:solidFill>
              <a:srgbClr val="E5BEB2"/>
            </a:solidFill>
            <a:prstDash val="solid"/>
          </a:ln>
        </p:spPr>
      </p:sp>
      <p:pic>
        <p:nvPicPr>
          <p:cNvPr id="13" name="Image 3" descr="preencoded.png">    </p:cNvPr>
          <p:cNvPicPr>
            <a:picLocks noChangeAspect="1"/>
          </p:cNvPicPr>
          <p:nvPr/>
        </p:nvPicPr>
        <p:blipFill>
          <a:blip r:embed="rId4"/>
          <a:stretch>
            <a:fillRect/>
          </a:stretch>
        </p:blipFill>
        <p:spPr>
          <a:xfrm>
            <a:off x="9762589" y="4408110"/>
            <a:ext cx="329446" cy="411837"/>
          </a:xfrm>
          <a:prstGeom prst="rect">
            <a:avLst/>
          </a:prstGeom>
        </p:spPr>
      </p:pic>
      <p:sp>
        <p:nvSpPr>
          <p:cNvPr id="14" name="Text 8"/>
          <p:cNvSpPr/>
          <p:nvPr/>
        </p:nvSpPr>
        <p:spPr>
          <a:xfrm>
            <a:off x="10394156" y="4442460"/>
            <a:ext cx="3451265" cy="343257"/>
          </a:xfrm>
          <a:prstGeom prst="rect">
            <a:avLst/>
          </a:prstGeom>
          <a:noFill/>
          <a:ln/>
        </p:spPr>
        <p:txBody>
          <a:bodyPr wrap="none" lIns="0" tIns="0" rIns="0" bIns="0" rtlCol="0" anchor="t"/>
          <a:lstStyle/>
          <a:p>
            <a:pPr algn="l" indent="0" marL="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Create Timeline &amp; Budget</a:t>
            </a:r>
            <a:endParaRPr lang="en-US" sz="2150" dirty="0"/>
          </a:p>
        </p:txBody>
      </p:sp>
      <p:sp>
        <p:nvSpPr>
          <p:cNvPr id="15" name="Text 9"/>
          <p:cNvSpPr/>
          <p:nvPr/>
        </p:nvSpPr>
        <p:spPr>
          <a:xfrm>
            <a:off x="10394156" y="4917519"/>
            <a:ext cx="3467219" cy="1054418"/>
          </a:xfrm>
          <a:prstGeom prst="rect">
            <a:avLst/>
          </a:prstGeom>
          <a:noFill/>
          <a:ln/>
        </p:spPr>
        <p:txBody>
          <a:bodyPr wrap="square" lIns="0" tIns="0" rIns="0" bIns="0" rtlCol="0" anchor="t"/>
          <a:lstStyle/>
          <a:p>
            <a:pPr algn="l" indent="0" marL="0">
              <a:lnSpc>
                <a:spcPts val="2750"/>
              </a:lnSpc>
              <a:buNone/>
            </a:pPr>
            <a:r>
              <a:rPr lang="en-US" sz="1700" dirty="0">
                <a:solidFill>
                  <a:srgbClr val="403C4E"/>
                </a:solidFill>
                <a:latin typeface="Open Sans" pitchFamily="34" charset="0"/>
                <a:ea typeface="Open Sans" pitchFamily="34" charset="-122"/>
                <a:cs typeface="Open Sans" pitchFamily="34" charset="-120"/>
              </a:rPr>
              <a:t>Establish realistic deadlines and financial parameters for the project.</a:t>
            </a:r>
            <a:endParaRPr lang="en-US" sz="1700" dirty="0"/>
          </a:p>
        </p:txBody>
      </p:sp>
      <p:sp>
        <p:nvSpPr>
          <p:cNvPr id="16" name="Text 10"/>
          <p:cNvSpPr/>
          <p:nvPr/>
        </p:nvSpPr>
        <p:spPr>
          <a:xfrm>
            <a:off x="768906" y="6570464"/>
            <a:ext cx="13092589" cy="1054418"/>
          </a:xfrm>
          <a:prstGeom prst="rect">
            <a:avLst/>
          </a:prstGeom>
          <a:noFill/>
          <a:ln/>
        </p:spPr>
        <p:txBody>
          <a:bodyPr wrap="square" lIns="0" tIns="0" rIns="0" bIns="0" rtlCol="0" anchor="t"/>
          <a:lstStyle/>
          <a:p>
            <a:pPr algn="l" indent="0" marL="0">
              <a:lnSpc>
                <a:spcPts val="2750"/>
              </a:lnSpc>
              <a:buNone/>
            </a:pPr>
            <a:r>
              <a:rPr lang="en-US" sz="1700" dirty="0">
                <a:solidFill>
                  <a:srgbClr val="403C4E"/>
                </a:solidFill>
                <a:latin typeface="Open Sans" pitchFamily="34" charset="0"/>
                <a:ea typeface="Open Sans" pitchFamily="34" charset="-122"/>
                <a:cs typeface="Open Sans" pitchFamily="34" charset="-120"/>
              </a:rPr>
              <a:t>For example, a local bakery might need a website to showcase products and take online orders. During planning, you would determine they need a homepage, product gallery, shopping cart, and contact form, with a timeline of 4 weeks and a budget of $5,000.</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30668"/>
            <a:ext cx="12519422" cy="708779"/>
          </a:xfrm>
          <a:prstGeom prst="rect">
            <a:avLst/>
          </a:prstGeom>
          <a:noFill/>
          <a:ln/>
        </p:spPr>
        <p:txBody>
          <a:bodyPr wrap="none" lIns="0" tIns="0" rIns="0" bIns="0" rtlCol="0" anchor="t"/>
          <a:lstStyle/>
          <a:p>
            <a:pPr algn="l"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Requirement Analysis: Understanding Needs</a:t>
            </a:r>
            <a:endParaRPr lang="en-US" sz="4450" dirty="0"/>
          </a:p>
        </p:txBody>
      </p:sp>
      <p:sp>
        <p:nvSpPr>
          <p:cNvPr id="3" name="Text 1"/>
          <p:cNvSpPr/>
          <p:nvPr/>
        </p:nvSpPr>
        <p:spPr>
          <a:xfrm>
            <a:off x="793790" y="2806422"/>
            <a:ext cx="3554373" cy="354330"/>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Functional Requirements</a:t>
            </a:r>
            <a:endParaRPr lang="en-US" sz="2200" dirty="0"/>
          </a:p>
        </p:txBody>
      </p:sp>
      <p:sp>
        <p:nvSpPr>
          <p:cNvPr id="4" name="Text 2"/>
          <p:cNvSpPr/>
          <p:nvPr/>
        </p:nvSpPr>
        <p:spPr>
          <a:xfrm>
            <a:off x="793790" y="3387566"/>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User registration</a:t>
            </a:r>
            <a:endParaRPr lang="en-US" sz="1750" dirty="0"/>
          </a:p>
        </p:txBody>
      </p:sp>
      <p:sp>
        <p:nvSpPr>
          <p:cNvPr id="5" name="Text 3"/>
          <p:cNvSpPr/>
          <p:nvPr/>
        </p:nvSpPr>
        <p:spPr>
          <a:xfrm>
            <a:off x="793790" y="3829764"/>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Order history</a:t>
            </a:r>
            <a:endParaRPr lang="en-US" sz="1750" dirty="0"/>
          </a:p>
        </p:txBody>
      </p:sp>
      <p:sp>
        <p:nvSpPr>
          <p:cNvPr id="6" name="Text 4"/>
          <p:cNvSpPr/>
          <p:nvPr/>
        </p:nvSpPr>
        <p:spPr>
          <a:xfrm>
            <a:off x="793790" y="4271963"/>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Payment gateway integration</a:t>
            </a:r>
            <a:endParaRPr lang="en-US" sz="1750" dirty="0"/>
          </a:p>
        </p:txBody>
      </p:sp>
      <p:sp>
        <p:nvSpPr>
          <p:cNvPr id="7" name="Text 5"/>
          <p:cNvSpPr/>
          <p:nvPr/>
        </p:nvSpPr>
        <p:spPr>
          <a:xfrm>
            <a:off x="793790" y="4714161"/>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Search functionality</a:t>
            </a:r>
            <a:endParaRPr lang="en-US" sz="1750" dirty="0"/>
          </a:p>
        </p:txBody>
      </p:sp>
      <p:sp>
        <p:nvSpPr>
          <p:cNvPr id="8" name="Text 6"/>
          <p:cNvSpPr/>
          <p:nvPr/>
        </p:nvSpPr>
        <p:spPr>
          <a:xfrm>
            <a:off x="5332928" y="2806422"/>
            <a:ext cx="3978116" cy="708660"/>
          </a:xfrm>
          <a:prstGeom prst="rect">
            <a:avLst/>
          </a:prstGeom>
          <a:noFill/>
          <a:ln/>
        </p:spPr>
        <p:txBody>
          <a:bodyPr wrap="squar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Non-Functional Requirements</a:t>
            </a:r>
            <a:endParaRPr lang="en-US" sz="2200" dirty="0"/>
          </a:p>
        </p:txBody>
      </p:sp>
      <p:sp>
        <p:nvSpPr>
          <p:cNvPr id="9" name="Text 7"/>
          <p:cNvSpPr/>
          <p:nvPr/>
        </p:nvSpPr>
        <p:spPr>
          <a:xfrm>
            <a:off x="5332928" y="3741896"/>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Page load under 3 seconds</a:t>
            </a:r>
            <a:endParaRPr lang="en-US" sz="1750" dirty="0"/>
          </a:p>
        </p:txBody>
      </p:sp>
      <p:sp>
        <p:nvSpPr>
          <p:cNvPr id="10" name="Text 8"/>
          <p:cNvSpPr/>
          <p:nvPr/>
        </p:nvSpPr>
        <p:spPr>
          <a:xfrm>
            <a:off x="5332928" y="4184094"/>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GDPR compliance</a:t>
            </a:r>
            <a:endParaRPr lang="en-US" sz="1750" dirty="0"/>
          </a:p>
        </p:txBody>
      </p:sp>
      <p:sp>
        <p:nvSpPr>
          <p:cNvPr id="11" name="Text 9"/>
          <p:cNvSpPr/>
          <p:nvPr/>
        </p:nvSpPr>
        <p:spPr>
          <a:xfrm>
            <a:off x="5332928" y="4626293"/>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Browser compatibility</a:t>
            </a:r>
            <a:endParaRPr lang="en-US" sz="1750" dirty="0"/>
          </a:p>
        </p:txBody>
      </p:sp>
      <p:sp>
        <p:nvSpPr>
          <p:cNvPr id="12" name="Text 10"/>
          <p:cNvSpPr/>
          <p:nvPr/>
        </p:nvSpPr>
        <p:spPr>
          <a:xfrm>
            <a:off x="5332928" y="5068491"/>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3C4E"/>
                </a:solidFill>
                <a:latin typeface="Open Sans" pitchFamily="34" charset="0"/>
                <a:ea typeface="Open Sans" pitchFamily="34" charset="-122"/>
                <a:cs typeface="Open Sans" pitchFamily="34" charset="-120"/>
              </a:rPr>
              <a:t>Mobile responsiveness</a:t>
            </a:r>
            <a:endParaRPr lang="en-US" sz="1750" dirty="0"/>
          </a:p>
        </p:txBody>
      </p:sp>
      <p:sp>
        <p:nvSpPr>
          <p:cNvPr id="13" name="Text 11"/>
          <p:cNvSpPr/>
          <p:nvPr/>
        </p:nvSpPr>
        <p:spPr>
          <a:xfrm>
            <a:off x="9872067" y="28064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Documentation</a:t>
            </a:r>
            <a:endParaRPr lang="en-US" sz="2200" dirty="0"/>
          </a:p>
        </p:txBody>
      </p:sp>
      <p:sp>
        <p:nvSpPr>
          <p:cNvPr id="14" name="Text 12"/>
          <p:cNvSpPr/>
          <p:nvPr/>
        </p:nvSpPr>
        <p:spPr>
          <a:xfrm>
            <a:off x="9872067" y="3387566"/>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Produce a comprehensive Requirements Specification document that serves as a reference throughout the project lifecycle.</a:t>
            </a:r>
            <a:endParaRPr lang="en-US" sz="1750" dirty="0"/>
          </a:p>
        </p:txBody>
      </p:sp>
      <p:sp>
        <p:nvSpPr>
          <p:cNvPr id="15" name="Text 13"/>
          <p:cNvSpPr/>
          <p:nvPr/>
        </p:nvSpPr>
        <p:spPr>
          <a:xfrm>
            <a:off x="9872067" y="5043249"/>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Write user stories (e.g., "As a customer, I want to search for sourdough loaves so I can order online.").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0569" y="597694"/>
            <a:ext cx="9112568" cy="661154"/>
          </a:xfrm>
          <a:prstGeom prst="rect">
            <a:avLst/>
          </a:prstGeom>
          <a:noFill/>
          <a:ln/>
        </p:spPr>
        <p:txBody>
          <a:bodyPr wrap="none" lIns="0" tIns="0" rIns="0" bIns="0" rtlCol="0" anchor="t"/>
          <a:lstStyle/>
          <a:p>
            <a:pPr algn="l" indent="0" marL="0">
              <a:lnSpc>
                <a:spcPts val="5200"/>
              </a:lnSpc>
              <a:buNone/>
            </a:pPr>
            <a:r>
              <a:rPr lang="en-US" sz="4150" b="1" dirty="0">
                <a:solidFill>
                  <a:srgbClr val="403C4E"/>
                </a:solidFill>
                <a:latin typeface="Merriweather Bold" pitchFamily="34" charset="0"/>
                <a:ea typeface="Merriweather Bold" pitchFamily="34" charset="-122"/>
                <a:cs typeface="Merriweather Bold" pitchFamily="34" charset="-120"/>
              </a:rPr>
              <a:t>Design: Blueprinting Your Solution</a:t>
            </a:r>
            <a:endParaRPr lang="en-US" sz="4150" dirty="0"/>
          </a:p>
        </p:txBody>
      </p:sp>
      <p:pic>
        <p:nvPicPr>
          <p:cNvPr id="3" name="Image 0" descr="preencoded.png">    </p:cNvPr>
          <p:cNvPicPr>
            <a:picLocks noChangeAspect="1"/>
          </p:cNvPicPr>
          <p:nvPr/>
        </p:nvPicPr>
        <p:blipFill>
          <a:blip r:embed="rId1"/>
          <a:stretch>
            <a:fillRect/>
          </a:stretch>
        </p:blipFill>
        <p:spPr>
          <a:xfrm>
            <a:off x="3214211" y="1681996"/>
            <a:ext cx="1627108" cy="1219081"/>
          </a:xfrm>
          <a:prstGeom prst="rect">
            <a:avLst/>
          </a:prstGeom>
        </p:spPr>
      </p:pic>
      <p:pic>
        <p:nvPicPr>
          <p:cNvPr id="4" name="Image 1" descr="preencoded.png">    </p:cNvPr>
          <p:cNvPicPr>
            <a:picLocks noChangeAspect="1"/>
          </p:cNvPicPr>
          <p:nvPr/>
        </p:nvPicPr>
        <p:blipFill>
          <a:blip r:embed="rId2"/>
          <a:stretch>
            <a:fillRect/>
          </a:stretch>
        </p:blipFill>
        <p:spPr>
          <a:xfrm>
            <a:off x="3878937" y="2256711"/>
            <a:ext cx="297537" cy="371832"/>
          </a:xfrm>
          <a:prstGeom prst="rect">
            <a:avLst/>
          </a:prstGeom>
        </p:spPr>
      </p:pic>
      <p:sp>
        <p:nvSpPr>
          <p:cNvPr id="5" name="Text 1"/>
          <p:cNvSpPr/>
          <p:nvPr/>
        </p:nvSpPr>
        <p:spPr>
          <a:xfrm>
            <a:off x="5052893" y="1893570"/>
            <a:ext cx="2644854" cy="330517"/>
          </a:xfrm>
          <a:prstGeom prst="rect">
            <a:avLst/>
          </a:prstGeom>
          <a:noFill/>
          <a:ln/>
        </p:spPr>
        <p:txBody>
          <a:bodyPr wrap="none" lIns="0" tIns="0" rIns="0" bIns="0" rtlCol="0" anchor="t"/>
          <a:lstStyle/>
          <a:p>
            <a:pPr algn="l" indent="0" marL="0">
              <a:lnSpc>
                <a:spcPts val="2600"/>
              </a:lnSpc>
              <a:buNone/>
            </a:pPr>
            <a:r>
              <a:rPr lang="en-US" sz="2050" b="1" dirty="0">
                <a:solidFill>
                  <a:srgbClr val="403C4E"/>
                </a:solidFill>
                <a:latin typeface="Merriweather Bold" pitchFamily="34" charset="0"/>
                <a:ea typeface="Merriweather Bold" pitchFamily="34" charset="-122"/>
                <a:cs typeface="Merriweather Bold" pitchFamily="34" charset="-120"/>
              </a:rPr>
              <a:t>Visual Design</a:t>
            </a:r>
            <a:endParaRPr lang="en-US" sz="2050" dirty="0"/>
          </a:p>
        </p:txBody>
      </p:sp>
      <p:sp>
        <p:nvSpPr>
          <p:cNvPr id="6" name="Text 2"/>
          <p:cNvSpPr/>
          <p:nvPr/>
        </p:nvSpPr>
        <p:spPr>
          <a:xfrm>
            <a:off x="5052893" y="2351008"/>
            <a:ext cx="4347448" cy="338495"/>
          </a:xfrm>
          <a:prstGeom prst="rect">
            <a:avLst/>
          </a:prstGeom>
          <a:noFill/>
          <a:ln/>
        </p:spPr>
        <p:txBody>
          <a:bodyPr wrap="none" lIns="0" tIns="0" rIns="0" bIns="0" rtlCol="0" anchor="t"/>
          <a:lstStyle/>
          <a:p>
            <a:pPr algn="l" indent="0" marL="0">
              <a:lnSpc>
                <a:spcPts val="2650"/>
              </a:lnSpc>
              <a:buNone/>
            </a:pPr>
            <a:r>
              <a:rPr lang="en-US" sz="1650" dirty="0">
                <a:solidFill>
                  <a:srgbClr val="403C4E"/>
                </a:solidFill>
                <a:latin typeface="Open Sans" pitchFamily="34" charset="0"/>
                <a:ea typeface="Open Sans" pitchFamily="34" charset="-122"/>
                <a:cs typeface="Open Sans" pitchFamily="34" charset="-120"/>
              </a:rPr>
              <a:t>Color schemes, typography, brand elements</a:t>
            </a:r>
            <a:endParaRPr lang="en-US" sz="1650" dirty="0"/>
          </a:p>
        </p:txBody>
      </p:sp>
      <p:sp>
        <p:nvSpPr>
          <p:cNvPr id="7" name="Shape 3"/>
          <p:cNvSpPr/>
          <p:nvPr/>
        </p:nvSpPr>
        <p:spPr>
          <a:xfrm>
            <a:off x="4894183" y="2917984"/>
            <a:ext cx="8942784" cy="11430"/>
          </a:xfrm>
          <a:prstGeom prst="roundRect">
            <a:avLst>
              <a:gd name="adj" fmla="val 777506"/>
            </a:avLst>
          </a:prstGeom>
          <a:solidFill>
            <a:srgbClr val="E5BEB2"/>
          </a:solidFill>
          <a:ln/>
        </p:spPr>
      </p:sp>
      <p:pic>
        <p:nvPicPr>
          <p:cNvPr id="8" name="Image 2" descr="preencoded.png">    </p:cNvPr>
          <p:cNvPicPr>
            <a:picLocks noChangeAspect="1"/>
          </p:cNvPicPr>
          <p:nvPr/>
        </p:nvPicPr>
        <p:blipFill>
          <a:blip r:embed="rId3"/>
          <a:stretch>
            <a:fillRect/>
          </a:stretch>
        </p:blipFill>
        <p:spPr>
          <a:xfrm>
            <a:off x="2400657" y="2953941"/>
            <a:ext cx="3254335" cy="1219081"/>
          </a:xfrm>
          <a:prstGeom prst="rect">
            <a:avLst/>
          </a:prstGeom>
        </p:spPr>
      </p:pic>
      <p:pic>
        <p:nvPicPr>
          <p:cNvPr id="9" name="Image 3" descr="preencoded.png">    </p:cNvPr>
          <p:cNvPicPr>
            <a:picLocks noChangeAspect="1"/>
          </p:cNvPicPr>
          <p:nvPr/>
        </p:nvPicPr>
        <p:blipFill>
          <a:blip r:embed="rId4"/>
          <a:stretch>
            <a:fillRect/>
          </a:stretch>
        </p:blipFill>
        <p:spPr>
          <a:xfrm>
            <a:off x="3878937" y="3377565"/>
            <a:ext cx="297537" cy="371832"/>
          </a:xfrm>
          <a:prstGeom prst="rect">
            <a:avLst/>
          </a:prstGeom>
        </p:spPr>
      </p:pic>
      <p:sp>
        <p:nvSpPr>
          <p:cNvPr id="10" name="Text 4"/>
          <p:cNvSpPr/>
          <p:nvPr/>
        </p:nvSpPr>
        <p:spPr>
          <a:xfrm>
            <a:off x="5866567" y="3165515"/>
            <a:ext cx="3291126" cy="330517"/>
          </a:xfrm>
          <a:prstGeom prst="rect">
            <a:avLst/>
          </a:prstGeom>
          <a:noFill/>
          <a:ln/>
        </p:spPr>
        <p:txBody>
          <a:bodyPr wrap="none" lIns="0" tIns="0" rIns="0" bIns="0" rtlCol="0" anchor="t"/>
          <a:lstStyle/>
          <a:p>
            <a:pPr algn="l" indent="0" marL="0">
              <a:lnSpc>
                <a:spcPts val="2600"/>
              </a:lnSpc>
              <a:buNone/>
            </a:pPr>
            <a:r>
              <a:rPr lang="en-US" sz="2050" b="1" dirty="0">
                <a:solidFill>
                  <a:srgbClr val="403C4E"/>
                </a:solidFill>
                <a:latin typeface="Merriweather Bold" pitchFamily="34" charset="0"/>
                <a:ea typeface="Merriweather Bold" pitchFamily="34" charset="-122"/>
                <a:cs typeface="Merriweather Bold" pitchFamily="34" charset="-120"/>
              </a:rPr>
              <a:t>Information Architecture</a:t>
            </a:r>
            <a:endParaRPr lang="en-US" sz="2050" dirty="0"/>
          </a:p>
        </p:txBody>
      </p:sp>
      <p:sp>
        <p:nvSpPr>
          <p:cNvPr id="11" name="Text 5"/>
          <p:cNvSpPr/>
          <p:nvPr/>
        </p:nvSpPr>
        <p:spPr>
          <a:xfrm>
            <a:off x="5866567" y="3622953"/>
            <a:ext cx="4054197" cy="338495"/>
          </a:xfrm>
          <a:prstGeom prst="rect">
            <a:avLst/>
          </a:prstGeom>
          <a:noFill/>
          <a:ln/>
        </p:spPr>
        <p:txBody>
          <a:bodyPr wrap="none" lIns="0" tIns="0" rIns="0" bIns="0" rtlCol="0" anchor="t"/>
          <a:lstStyle/>
          <a:p>
            <a:pPr algn="l" indent="0" marL="0">
              <a:lnSpc>
                <a:spcPts val="2650"/>
              </a:lnSpc>
              <a:buNone/>
            </a:pPr>
            <a:r>
              <a:rPr lang="en-US" sz="1650" dirty="0">
                <a:solidFill>
                  <a:srgbClr val="403C4E"/>
                </a:solidFill>
                <a:latin typeface="Open Sans" pitchFamily="34" charset="0"/>
                <a:ea typeface="Open Sans" pitchFamily="34" charset="-122"/>
                <a:cs typeface="Open Sans" pitchFamily="34" charset="-120"/>
              </a:rPr>
              <a:t>Navigation flow and content organization</a:t>
            </a:r>
            <a:endParaRPr lang="en-US" sz="1650" dirty="0"/>
          </a:p>
        </p:txBody>
      </p:sp>
      <p:sp>
        <p:nvSpPr>
          <p:cNvPr id="12" name="Shape 6"/>
          <p:cNvSpPr/>
          <p:nvPr/>
        </p:nvSpPr>
        <p:spPr>
          <a:xfrm>
            <a:off x="5707856" y="4189928"/>
            <a:ext cx="8129111" cy="11430"/>
          </a:xfrm>
          <a:prstGeom prst="roundRect">
            <a:avLst>
              <a:gd name="adj" fmla="val 777506"/>
            </a:avLst>
          </a:prstGeom>
          <a:solidFill>
            <a:srgbClr val="E5BEB2"/>
          </a:solidFill>
          <a:ln/>
        </p:spPr>
      </p:sp>
      <p:pic>
        <p:nvPicPr>
          <p:cNvPr id="13" name="Image 4" descr="preencoded.png">    </p:cNvPr>
          <p:cNvPicPr>
            <a:picLocks noChangeAspect="1"/>
          </p:cNvPicPr>
          <p:nvPr/>
        </p:nvPicPr>
        <p:blipFill>
          <a:blip r:embed="rId5"/>
          <a:stretch>
            <a:fillRect/>
          </a:stretch>
        </p:blipFill>
        <p:spPr>
          <a:xfrm>
            <a:off x="1586984" y="4225885"/>
            <a:ext cx="4881562" cy="1219081"/>
          </a:xfrm>
          <a:prstGeom prst="rect">
            <a:avLst/>
          </a:prstGeom>
        </p:spPr>
      </p:pic>
      <p:pic>
        <p:nvPicPr>
          <p:cNvPr id="14" name="Image 5" descr="preencoded.png">    </p:cNvPr>
          <p:cNvPicPr>
            <a:picLocks noChangeAspect="1"/>
          </p:cNvPicPr>
          <p:nvPr/>
        </p:nvPicPr>
        <p:blipFill>
          <a:blip r:embed="rId6"/>
          <a:stretch>
            <a:fillRect/>
          </a:stretch>
        </p:blipFill>
        <p:spPr>
          <a:xfrm>
            <a:off x="3878937" y="4649510"/>
            <a:ext cx="297537" cy="371832"/>
          </a:xfrm>
          <a:prstGeom prst="rect">
            <a:avLst/>
          </a:prstGeom>
        </p:spPr>
      </p:pic>
      <p:sp>
        <p:nvSpPr>
          <p:cNvPr id="15" name="Text 7"/>
          <p:cNvSpPr/>
          <p:nvPr/>
        </p:nvSpPr>
        <p:spPr>
          <a:xfrm>
            <a:off x="6680121" y="4437459"/>
            <a:ext cx="3295412" cy="330517"/>
          </a:xfrm>
          <a:prstGeom prst="rect">
            <a:avLst/>
          </a:prstGeom>
          <a:noFill/>
          <a:ln/>
        </p:spPr>
        <p:txBody>
          <a:bodyPr wrap="none" lIns="0" tIns="0" rIns="0" bIns="0" rtlCol="0" anchor="t"/>
          <a:lstStyle/>
          <a:p>
            <a:pPr algn="l" indent="0" marL="0">
              <a:lnSpc>
                <a:spcPts val="2600"/>
              </a:lnSpc>
              <a:buNone/>
            </a:pPr>
            <a:r>
              <a:rPr lang="en-US" sz="2050" b="1" dirty="0">
                <a:solidFill>
                  <a:srgbClr val="403C4E"/>
                </a:solidFill>
                <a:latin typeface="Merriweather Bold" pitchFamily="34" charset="0"/>
                <a:ea typeface="Merriweather Bold" pitchFamily="34" charset="-122"/>
                <a:cs typeface="Merriweather Bold" pitchFamily="34" charset="-120"/>
              </a:rPr>
              <a:t>Wireframes &amp; Prototypes</a:t>
            </a:r>
            <a:endParaRPr lang="en-US" sz="2050" dirty="0"/>
          </a:p>
        </p:txBody>
      </p:sp>
      <p:sp>
        <p:nvSpPr>
          <p:cNvPr id="16" name="Text 8"/>
          <p:cNvSpPr/>
          <p:nvPr/>
        </p:nvSpPr>
        <p:spPr>
          <a:xfrm>
            <a:off x="6680121" y="4894897"/>
            <a:ext cx="4049554" cy="338495"/>
          </a:xfrm>
          <a:prstGeom prst="rect">
            <a:avLst/>
          </a:prstGeom>
          <a:noFill/>
          <a:ln/>
        </p:spPr>
        <p:txBody>
          <a:bodyPr wrap="none" lIns="0" tIns="0" rIns="0" bIns="0" rtlCol="0" anchor="t"/>
          <a:lstStyle/>
          <a:p>
            <a:pPr algn="l" indent="0" marL="0">
              <a:lnSpc>
                <a:spcPts val="2650"/>
              </a:lnSpc>
              <a:buNone/>
            </a:pPr>
            <a:r>
              <a:rPr lang="en-US" sz="1650" dirty="0">
                <a:solidFill>
                  <a:srgbClr val="403C4E"/>
                </a:solidFill>
                <a:latin typeface="Open Sans" pitchFamily="34" charset="0"/>
                <a:ea typeface="Open Sans" pitchFamily="34" charset="-122"/>
                <a:cs typeface="Open Sans" pitchFamily="34" charset="-120"/>
              </a:rPr>
              <a:t>Layout sketches and interactive mockups</a:t>
            </a:r>
            <a:endParaRPr lang="en-US" sz="1650" dirty="0"/>
          </a:p>
        </p:txBody>
      </p:sp>
      <p:sp>
        <p:nvSpPr>
          <p:cNvPr id="17" name="Shape 9"/>
          <p:cNvSpPr/>
          <p:nvPr/>
        </p:nvSpPr>
        <p:spPr>
          <a:xfrm>
            <a:off x="6521410" y="5461873"/>
            <a:ext cx="7315557" cy="11430"/>
          </a:xfrm>
          <a:prstGeom prst="roundRect">
            <a:avLst>
              <a:gd name="adj" fmla="val 777506"/>
            </a:avLst>
          </a:prstGeom>
          <a:solidFill>
            <a:srgbClr val="E5BEB2"/>
          </a:solidFill>
          <a:ln/>
        </p:spPr>
      </p:sp>
      <p:pic>
        <p:nvPicPr>
          <p:cNvPr id="18" name="Image 6" descr="preencoded.png">    </p:cNvPr>
          <p:cNvPicPr>
            <a:picLocks noChangeAspect="1"/>
          </p:cNvPicPr>
          <p:nvPr/>
        </p:nvPicPr>
        <p:blipFill>
          <a:blip r:embed="rId7"/>
          <a:stretch>
            <a:fillRect/>
          </a:stretch>
        </p:blipFill>
        <p:spPr>
          <a:xfrm>
            <a:off x="773430" y="5497830"/>
            <a:ext cx="6508790" cy="1219081"/>
          </a:xfrm>
          <a:prstGeom prst="rect">
            <a:avLst/>
          </a:prstGeom>
        </p:spPr>
      </p:pic>
      <p:pic>
        <p:nvPicPr>
          <p:cNvPr id="19" name="Image 7" descr="preencoded.png">    </p:cNvPr>
          <p:cNvPicPr>
            <a:picLocks noChangeAspect="1"/>
          </p:cNvPicPr>
          <p:nvPr/>
        </p:nvPicPr>
        <p:blipFill>
          <a:blip r:embed="rId8"/>
          <a:stretch>
            <a:fillRect/>
          </a:stretch>
        </p:blipFill>
        <p:spPr>
          <a:xfrm>
            <a:off x="3878937" y="5921454"/>
            <a:ext cx="297537" cy="371832"/>
          </a:xfrm>
          <a:prstGeom prst="rect">
            <a:avLst/>
          </a:prstGeom>
        </p:spPr>
      </p:pic>
      <p:sp>
        <p:nvSpPr>
          <p:cNvPr id="20" name="Text 10"/>
          <p:cNvSpPr/>
          <p:nvPr/>
        </p:nvSpPr>
        <p:spPr>
          <a:xfrm>
            <a:off x="7493794" y="5709404"/>
            <a:ext cx="2644854" cy="330517"/>
          </a:xfrm>
          <a:prstGeom prst="rect">
            <a:avLst/>
          </a:prstGeom>
          <a:noFill/>
          <a:ln/>
        </p:spPr>
        <p:txBody>
          <a:bodyPr wrap="none" lIns="0" tIns="0" rIns="0" bIns="0" rtlCol="0" anchor="t"/>
          <a:lstStyle/>
          <a:p>
            <a:pPr algn="l" indent="0" marL="0">
              <a:lnSpc>
                <a:spcPts val="2600"/>
              </a:lnSpc>
              <a:buNone/>
            </a:pPr>
            <a:r>
              <a:rPr lang="en-US" sz="2050" b="1" dirty="0">
                <a:solidFill>
                  <a:srgbClr val="403C4E"/>
                </a:solidFill>
                <a:latin typeface="Merriweather Bold" pitchFamily="34" charset="0"/>
                <a:ea typeface="Merriweather Bold" pitchFamily="34" charset="-122"/>
                <a:cs typeface="Merriweather Bold" pitchFamily="34" charset="-120"/>
              </a:rPr>
              <a:t>Technical Design</a:t>
            </a:r>
            <a:endParaRPr lang="en-US" sz="2050" dirty="0"/>
          </a:p>
        </p:txBody>
      </p:sp>
      <p:sp>
        <p:nvSpPr>
          <p:cNvPr id="21" name="Text 11"/>
          <p:cNvSpPr/>
          <p:nvPr/>
        </p:nvSpPr>
        <p:spPr>
          <a:xfrm>
            <a:off x="7493794" y="6166842"/>
            <a:ext cx="4980861" cy="338495"/>
          </a:xfrm>
          <a:prstGeom prst="rect">
            <a:avLst/>
          </a:prstGeom>
          <a:noFill/>
          <a:ln/>
        </p:spPr>
        <p:txBody>
          <a:bodyPr wrap="none" lIns="0" tIns="0" rIns="0" bIns="0" rtlCol="0" anchor="t"/>
          <a:lstStyle/>
          <a:p>
            <a:pPr algn="l" indent="0" marL="0">
              <a:lnSpc>
                <a:spcPts val="2650"/>
              </a:lnSpc>
              <a:buNone/>
            </a:pPr>
            <a:r>
              <a:rPr lang="en-US" sz="1650" dirty="0">
                <a:solidFill>
                  <a:srgbClr val="403C4E"/>
                </a:solidFill>
                <a:latin typeface="Open Sans" pitchFamily="34" charset="0"/>
                <a:ea typeface="Open Sans" pitchFamily="34" charset="-122"/>
                <a:cs typeface="Open Sans" pitchFamily="34" charset="-120"/>
              </a:rPr>
              <a:t>Database schema, API endpoints, technology stack</a:t>
            </a:r>
            <a:endParaRPr lang="en-US" sz="1650" dirty="0"/>
          </a:p>
        </p:txBody>
      </p:sp>
      <p:sp>
        <p:nvSpPr>
          <p:cNvPr id="22" name="Text 12"/>
          <p:cNvSpPr/>
          <p:nvPr/>
        </p:nvSpPr>
        <p:spPr>
          <a:xfrm>
            <a:off x="740569" y="6954917"/>
            <a:ext cx="13149262" cy="676989"/>
          </a:xfrm>
          <a:prstGeom prst="rect">
            <a:avLst/>
          </a:prstGeom>
          <a:noFill/>
          <a:ln/>
        </p:spPr>
        <p:txBody>
          <a:bodyPr wrap="square" lIns="0" tIns="0" rIns="0" bIns="0" rtlCol="0" anchor="t"/>
          <a:lstStyle/>
          <a:p>
            <a:pPr algn="l" indent="0" marL="0">
              <a:lnSpc>
                <a:spcPts val="2650"/>
              </a:lnSpc>
              <a:buNone/>
            </a:pPr>
            <a:r>
              <a:rPr lang="en-US" sz="1650" dirty="0">
                <a:solidFill>
                  <a:srgbClr val="403C4E"/>
                </a:solidFill>
                <a:latin typeface="Open Sans" pitchFamily="34" charset="0"/>
                <a:ea typeface="Open Sans" pitchFamily="34" charset="-122"/>
                <a:cs typeface="Open Sans" pitchFamily="34" charset="-120"/>
              </a:rPr>
              <a:t>For a bakery website, this phase would include sketching the homepage with a banner, featured products grid, and footer with social links. You'd also define database tables for Users, Products, Orders, and OrderItems to support the site's functionality.</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2322" y="766763"/>
            <a:ext cx="7732157" cy="1260872"/>
          </a:xfrm>
          <a:prstGeom prst="rect">
            <a:avLst/>
          </a:prstGeom>
          <a:noFill/>
          <a:ln/>
        </p:spPr>
        <p:txBody>
          <a:bodyPr wrap="square" lIns="0" tIns="0" rIns="0" bIns="0" rtlCol="0" anchor="t"/>
          <a:lstStyle/>
          <a:p>
            <a:pPr algn="l" indent="0" marL="0">
              <a:lnSpc>
                <a:spcPts val="4950"/>
              </a:lnSpc>
              <a:buNone/>
            </a:pPr>
            <a:r>
              <a:rPr lang="en-US" sz="3950" b="1" dirty="0">
                <a:solidFill>
                  <a:srgbClr val="403C4E"/>
                </a:solidFill>
                <a:latin typeface="Merriweather Bold" pitchFamily="34" charset="0"/>
                <a:ea typeface="Merriweather Bold" pitchFamily="34" charset="-122"/>
                <a:cs typeface="Merriweather Bold" pitchFamily="34" charset="-120"/>
              </a:rPr>
              <a:t>Development: Building the Application</a:t>
            </a:r>
            <a:endParaRPr lang="en-US" sz="3950" dirty="0"/>
          </a:p>
        </p:txBody>
      </p:sp>
      <p:sp>
        <p:nvSpPr>
          <p:cNvPr id="4" name="Shape 1"/>
          <p:cNvSpPr/>
          <p:nvPr/>
        </p:nvSpPr>
        <p:spPr>
          <a:xfrm>
            <a:off x="6192322" y="2330172"/>
            <a:ext cx="151209" cy="1081445"/>
          </a:xfrm>
          <a:prstGeom prst="roundRect">
            <a:avLst>
              <a:gd name="adj" fmla="val 56031"/>
            </a:avLst>
          </a:prstGeom>
          <a:solidFill>
            <a:srgbClr val="FFD8CC"/>
          </a:solidFill>
          <a:ln w="7620">
            <a:solidFill>
              <a:srgbClr val="E5BEB2"/>
            </a:solidFill>
            <a:prstDash val="solid"/>
          </a:ln>
        </p:spPr>
      </p:sp>
      <p:sp>
        <p:nvSpPr>
          <p:cNvPr id="5" name="Text 2"/>
          <p:cNvSpPr/>
          <p:nvPr/>
        </p:nvSpPr>
        <p:spPr>
          <a:xfrm>
            <a:off x="6646069" y="2330172"/>
            <a:ext cx="2521506" cy="315158"/>
          </a:xfrm>
          <a:prstGeom prst="rect">
            <a:avLst/>
          </a:prstGeom>
          <a:noFill/>
          <a:ln/>
        </p:spPr>
        <p:txBody>
          <a:bodyPr wrap="none" lIns="0" tIns="0" rIns="0" bIns="0" rtlCol="0" anchor="t"/>
          <a:lstStyle/>
          <a:p>
            <a:pPr algn="l" indent="0" marL="0">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Environment Setup</a:t>
            </a:r>
            <a:endParaRPr lang="en-US" sz="1950" dirty="0"/>
          </a:p>
        </p:txBody>
      </p:sp>
      <p:sp>
        <p:nvSpPr>
          <p:cNvPr id="6" name="Text 3"/>
          <p:cNvSpPr/>
          <p:nvPr/>
        </p:nvSpPr>
        <p:spPr>
          <a:xfrm>
            <a:off x="6646069" y="2766298"/>
            <a:ext cx="7278410" cy="6453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Configure version control repositories, development frameworks, and coding standards to ensure consistency across the team.</a:t>
            </a:r>
            <a:endParaRPr lang="en-US" sz="1550" dirty="0"/>
          </a:p>
        </p:txBody>
      </p:sp>
      <p:sp>
        <p:nvSpPr>
          <p:cNvPr id="7" name="Shape 4"/>
          <p:cNvSpPr/>
          <p:nvPr/>
        </p:nvSpPr>
        <p:spPr>
          <a:xfrm>
            <a:off x="6494859" y="3613309"/>
            <a:ext cx="151209" cy="1081445"/>
          </a:xfrm>
          <a:prstGeom prst="roundRect">
            <a:avLst>
              <a:gd name="adj" fmla="val 56031"/>
            </a:avLst>
          </a:prstGeom>
          <a:solidFill>
            <a:srgbClr val="FFD8CC"/>
          </a:solidFill>
          <a:ln w="7620">
            <a:solidFill>
              <a:srgbClr val="E5BEB2"/>
            </a:solidFill>
            <a:prstDash val="solid"/>
          </a:ln>
        </p:spPr>
      </p:sp>
      <p:sp>
        <p:nvSpPr>
          <p:cNvPr id="8" name="Text 5"/>
          <p:cNvSpPr/>
          <p:nvPr/>
        </p:nvSpPr>
        <p:spPr>
          <a:xfrm>
            <a:off x="6948607" y="3613309"/>
            <a:ext cx="3354110" cy="315158"/>
          </a:xfrm>
          <a:prstGeom prst="rect">
            <a:avLst/>
          </a:prstGeom>
          <a:noFill/>
          <a:ln/>
        </p:spPr>
        <p:txBody>
          <a:bodyPr wrap="none" lIns="0" tIns="0" rIns="0" bIns="0" rtlCol="0" anchor="t"/>
          <a:lstStyle/>
          <a:p>
            <a:pPr algn="l" indent="0" marL="0">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Front-End Implementation</a:t>
            </a:r>
            <a:endParaRPr lang="en-US" sz="1950" dirty="0"/>
          </a:p>
        </p:txBody>
      </p:sp>
      <p:sp>
        <p:nvSpPr>
          <p:cNvPr id="9" name="Text 6"/>
          <p:cNvSpPr/>
          <p:nvPr/>
        </p:nvSpPr>
        <p:spPr>
          <a:xfrm>
            <a:off x="6948607" y="4049435"/>
            <a:ext cx="6975872" cy="6453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Build the user interface using HTML5, CSS3, and JavaScript frameworks like React, focusing on responsive design and accessibility.</a:t>
            </a:r>
            <a:endParaRPr lang="en-US" sz="1550" dirty="0"/>
          </a:p>
        </p:txBody>
      </p:sp>
      <p:sp>
        <p:nvSpPr>
          <p:cNvPr id="10" name="Shape 7"/>
          <p:cNvSpPr/>
          <p:nvPr/>
        </p:nvSpPr>
        <p:spPr>
          <a:xfrm>
            <a:off x="6797397" y="4896445"/>
            <a:ext cx="151209" cy="1081445"/>
          </a:xfrm>
          <a:prstGeom prst="roundRect">
            <a:avLst>
              <a:gd name="adj" fmla="val 56031"/>
            </a:avLst>
          </a:prstGeom>
          <a:solidFill>
            <a:srgbClr val="FFD8CC"/>
          </a:solidFill>
          <a:ln w="7620">
            <a:solidFill>
              <a:srgbClr val="E5BEB2"/>
            </a:solidFill>
            <a:prstDash val="solid"/>
          </a:ln>
        </p:spPr>
      </p:sp>
      <p:sp>
        <p:nvSpPr>
          <p:cNvPr id="11" name="Text 8"/>
          <p:cNvSpPr/>
          <p:nvPr/>
        </p:nvSpPr>
        <p:spPr>
          <a:xfrm>
            <a:off x="7251144" y="4896445"/>
            <a:ext cx="2917150" cy="315158"/>
          </a:xfrm>
          <a:prstGeom prst="rect">
            <a:avLst/>
          </a:prstGeom>
          <a:noFill/>
          <a:ln/>
        </p:spPr>
        <p:txBody>
          <a:bodyPr wrap="none" lIns="0" tIns="0" rIns="0" bIns="0" rtlCol="0" anchor="t"/>
          <a:lstStyle/>
          <a:p>
            <a:pPr algn="l" indent="0" marL="0">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Back-End Development</a:t>
            </a:r>
            <a:endParaRPr lang="en-US" sz="1950" dirty="0"/>
          </a:p>
        </p:txBody>
      </p:sp>
      <p:sp>
        <p:nvSpPr>
          <p:cNvPr id="12" name="Text 9"/>
          <p:cNvSpPr/>
          <p:nvPr/>
        </p:nvSpPr>
        <p:spPr>
          <a:xfrm>
            <a:off x="7251144" y="5332571"/>
            <a:ext cx="6673334" cy="6453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Create server-side logic, databases, and APIs using technologies like Node.js/Express or .NET to handle data processing and business logic.</a:t>
            </a:r>
            <a:endParaRPr lang="en-US" sz="1550" dirty="0"/>
          </a:p>
        </p:txBody>
      </p:sp>
      <p:sp>
        <p:nvSpPr>
          <p:cNvPr id="13" name="Shape 10"/>
          <p:cNvSpPr/>
          <p:nvPr/>
        </p:nvSpPr>
        <p:spPr>
          <a:xfrm>
            <a:off x="7100054" y="6179582"/>
            <a:ext cx="151209" cy="1081445"/>
          </a:xfrm>
          <a:prstGeom prst="roundRect">
            <a:avLst>
              <a:gd name="adj" fmla="val 56031"/>
            </a:avLst>
          </a:prstGeom>
          <a:solidFill>
            <a:srgbClr val="FFD8CC"/>
          </a:solidFill>
          <a:ln w="7620">
            <a:solidFill>
              <a:srgbClr val="E5BEB2"/>
            </a:solidFill>
            <a:prstDash val="solid"/>
          </a:ln>
        </p:spPr>
      </p:sp>
      <p:sp>
        <p:nvSpPr>
          <p:cNvPr id="14" name="Text 11"/>
          <p:cNvSpPr/>
          <p:nvPr/>
        </p:nvSpPr>
        <p:spPr>
          <a:xfrm>
            <a:off x="7553801" y="6179582"/>
            <a:ext cx="2521506" cy="315158"/>
          </a:xfrm>
          <a:prstGeom prst="rect">
            <a:avLst/>
          </a:prstGeom>
          <a:noFill/>
          <a:ln/>
        </p:spPr>
        <p:txBody>
          <a:bodyPr wrap="none" lIns="0" tIns="0" rIns="0" bIns="0" rtlCol="0" anchor="t"/>
          <a:lstStyle/>
          <a:p>
            <a:pPr algn="l" indent="0" marL="0">
              <a:lnSpc>
                <a:spcPts val="2450"/>
              </a:lnSpc>
              <a:buNone/>
            </a:pPr>
            <a:r>
              <a:rPr lang="en-US" sz="1950" b="1" dirty="0">
                <a:solidFill>
                  <a:srgbClr val="403C4E"/>
                </a:solidFill>
                <a:latin typeface="Merriweather Bold" pitchFamily="34" charset="0"/>
                <a:ea typeface="Merriweather Bold" pitchFamily="34" charset="-122"/>
                <a:cs typeface="Merriweather Bold" pitchFamily="34" charset="-120"/>
              </a:rPr>
              <a:t>Integration</a:t>
            </a:r>
            <a:endParaRPr lang="en-US" sz="1950" dirty="0"/>
          </a:p>
        </p:txBody>
      </p:sp>
      <p:sp>
        <p:nvSpPr>
          <p:cNvPr id="15" name="Text 12"/>
          <p:cNvSpPr/>
          <p:nvPr/>
        </p:nvSpPr>
        <p:spPr>
          <a:xfrm>
            <a:off x="7553801" y="6615708"/>
            <a:ext cx="6370677" cy="645319"/>
          </a:xfrm>
          <a:prstGeom prst="rect">
            <a:avLst/>
          </a:prstGeom>
          <a:noFill/>
          <a:ln/>
        </p:spPr>
        <p:txBody>
          <a:bodyPr wrap="square" lIns="0" tIns="0" rIns="0" bIns="0" rtlCol="0" anchor="t"/>
          <a:lstStyle/>
          <a:p>
            <a:pPr algn="l" indent="0" marL="0">
              <a:lnSpc>
                <a:spcPts val="2500"/>
              </a:lnSpc>
              <a:buNone/>
            </a:pPr>
            <a:r>
              <a:rPr lang="en-US" sz="1550" dirty="0">
                <a:solidFill>
                  <a:srgbClr val="403C4E"/>
                </a:solidFill>
                <a:latin typeface="Open Sans" pitchFamily="34" charset="0"/>
                <a:ea typeface="Open Sans" pitchFamily="34" charset="-122"/>
                <a:cs typeface="Open Sans" pitchFamily="34" charset="-120"/>
              </a:rPr>
              <a:t>Connect front-end and back-end components, third-party services, and ensure all parts work together seamlessly.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0571"/>
            <a:ext cx="7214830" cy="708779"/>
          </a:xfrm>
          <a:prstGeom prst="rect">
            <a:avLst/>
          </a:prstGeom>
          <a:noFill/>
          <a:ln/>
        </p:spPr>
        <p:txBody>
          <a:bodyPr wrap="none" lIns="0" tIns="0" rIns="0" bIns="0" rtlCol="0" anchor="t"/>
          <a:lstStyle/>
          <a:p>
            <a:pPr algn="l" indent="0" marL="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Testing: Ensuring Quality</a:t>
            </a:r>
            <a:endParaRPr lang="en-US" sz="4450" dirty="0"/>
          </a:p>
        </p:txBody>
      </p:sp>
      <p:sp>
        <p:nvSpPr>
          <p:cNvPr id="3" name="Text 1"/>
          <p:cNvSpPr/>
          <p:nvPr/>
        </p:nvSpPr>
        <p:spPr>
          <a:xfrm>
            <a:off x="1857256" y="2371011"/>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Unit Testing</a:t>
            </a:r>
            <a:endParaRPr lang="en-US" sz="2200" dirty="0"/>
          </a:p>
        </p:txBody>
      </p:sp>
      <p:sp>
        <p:nvSpPr>
          <p:cNvPr id="4" name="Text 2"/>
          <p:cNvSpPr/>
          <p:nvPr/>
        </p:nvSpPr>
        <p:spPr>
          <a:xfrm>
            <a:off x="793790" y="2861429"/>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Verify individual components function correctly</a:t>
            </a:r>
            <a:endParaRPr lang="en-US" sz="1750" dirty="0"/>
          </a:p>
        </p:txBody>
      </p:sp>
      <p:pic>
        <p:nvPicPr>
          <p:cNvPr id="5" name="Image 0" descr="preencoded.png">    </p:cNvPr>
          <p:cNvPicPr>
            <a:picLocks noChangeAspect="1"/>
          </p:cNvPicPr>
          <p:nvPr/>
        </p:nvPicPr>
        <p:blipFill>
          <a:blip r:embed="rId1"/>
          <a:stretch>
            <a:fillRect/>
          </a:stretch>
        </p:blipFill>
        <p:spPr>
          <a:xfrm>
            <a:off x="5032653" y="1922978"/>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033492" y="2845832"/>
            <a:ext cx="339328" cy="424220"/>
          </a:xfrm>
          <a:prstGeom prst="rect">
            <a:avLst/>
          </a:prstGeom>
        </p:spPr>
      </p:pic>
      <p:sp>
        <p:nvSpPr>
          <p:cNvPr id="7" name="Text 3"/>
          <p:cNvSpPr/>
          <p:nvPr/>
        </p:nvSpPr>
        <p:spPr>
          <a:xfrm>
            <a:off x="9937790" y="202275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Integration Testing</a:t>
            </a:r>
            <a:endParaRPr lang="en-US" sz="2200" dirty="0"/>
          </a:p>
        </p:txBody>
      </p:sp>
      <p:sp>
        <p:nvSpPr>
          <p:cNvPr id="8" name="Text 4"/>
          <p:cNvSpPr/>
          <p:nvPr/>
        </p:nvSpPr>
        <p:spPr>
          <a:xfrm>
            <a:off x="9937790" y="2513171"/>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Ensure components work together properly</a:t>
            </a:r>
            <a:endParaRPr lang="en-US" sz="1750" dirty="0"/>
          </a:p>
        </p:txBody>
      </p:sp>
      <p:pic>
        <p:nvPicPr>
          <p:cNvPr id="9" name="Image 2" descr="preencoded.png">    </p:cNvPr>
          <p:cNvPicPr>
            <a:picLocks noChangeAspect="1"/>
          </p:cNvPicPr>
          <p:nvPr/>
        </p:nvPicPr>
        <p:blipFill>
          <a:blip r:embed="rId3"/>
          <a:stretch>
            <a:fillRect/>
          </a:stretch>
        </p:blipFill>
        <p:spPr>
          <a:xfrm>
            <a:off x="5032653" y="1922978"/>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7893010" y="2581156"/>
            <a:ext cx="339328" cy="424220"/>
          </a:xfrm>
          <a:prstGeom prst="rect">
            <a:avLst/>
          </a:prstGeom>
        </p:spPr>
      </p:pic>
      <p:sp>
        <p:nvSpPr>
          <p:cNvPr id="11" name="Text 5"/>
          <p:cNvSpPr/>
          <p:nvPr/>
        </p:nvSpPr>
        <p:spPr>
          <a:xfrm>
            <a:off x="10051256" y="377868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Usability Testing</a:t>
            </a:r>
            <a:endParaRPr lang="en-US" sz="2200" dirty="0"/>
          </a:p>
        </p:txBody>
      </p:sp>
      <p:sp>
        <p:nvSpPr>
          <p:cNvPr id="12" name="Text 6"/>
          <p:cNvSpPr/>
          <p:nvPr/>
        </p:nvSpPr>
        <p:spPr>
          <a:xfrm>
            <a:off x="10051256" y="4269105"/>
            <a:ext cx="3785354" cy="362903"/>
          </a:xfrm>
          <a:prstGeom prst="rect">
            <a:avLst/>
          </a:prstGeom>
          <a:noFill/>
          <a:ln/>
        </p:spPr>
        <p:txBody>
          <a:bodyPr wrap="non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Gather feedback from real users</a:t>
            </a:r>
            <a:endParaRPr lang="en-US" sz="1750" dirty="0"/>
          </a:p>
        </p:txBody>
      </p:sp>
      <p:pic>
        <p:nvPicPr>
          <p:cNvPr id="13" name="Image 4" descr="preencoded.png">    </p:cNvPr>
          <p:cNvPicPr>
            <a:picLocks noChangeAspect="1"/>
          </p:cNvPicPr>
          <p:nvPr/>
        </p:nvPicPr>
        <p:blipFill>
          <a:blip r:embed="rId5"/>
          <a:stretch>
            <a:fillRect/>
          </a:stretch>
        </p:blipFill>
        <p:spPr>
          <a:xfrm>
            <a:off x="5032653" y="1922978"/>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719423" y="4267914"/>
            <a:ext cx="339328" cy="424220"/>
          </a:xfrm>
          <a:prstGeom prst="rect">
            <a:avLst/>
          </a:prstGeom>
        </p:spPr>
      </p:pic>
      <p:sp>
        <p:nvSpPr>
          <p:cNvPr id="15" name="Text 7"/>
          <p:cNvSpPr/>
          <p:nvPr/>
        </p:nvSpPr>
        <p:spPr>
          <a:xfrm>
            <a:off x="9937790" y="5171837"/>
            <a:ext cx="2949773" cy="354330"/>
          </a:xfrm>
          <a:prstGeom prst="rect">
            <a:avLst/>
          </a:prstGeom>
          <a:noFill/>
          <a:ln/>
        </p:spPr>
        <p:txBody>
          <a:bodyPr wrap="none" lIns="0" tIns="0" rIns="0" bIns="0" rtlCol="0" anchor="t"/>
          <a:lstStyle/>
          <a:p>
            <a:pPr algn="l"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Performance Testing</a:t>
            </a:r>
            <a:endParaRPr lang="en-US" sz="2200" dirty="0"/>
          </a:p>
        </p:txBody>
      </p:sp>
      <p:sp>
        <p:nvSpPr>
          <p:cNvPr id="16" name="Text 8"/>
          <p:cNvSpPr/>
          <p:nvPr/>
        </p:nvSpPr>
        <p:spPr>
          <a:xfrm>
            <a:off x="9937790" y="5662255"/>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Verify speed and responsiveness under load</a:t>
            </a:r>
            <a:endParaRPr lang="en-US" sz="1750" dirty="0"/>
          </a:p>
        </p:txBody>
      </p:sp>
      <p:pic>
        <p:nvPicPr>
          <p:cNvPr id="17" name="Image 6" descr="preencoded.png">    </p:cNvPr>
          <p:cNvPicPr>
            <a:picLocks noChangeAspect="1"/>
          </p:cNvPicPr>
          <p:nvPr/>
        </p:nvPicPr>
        <p:blipFill>
          <a:blip r:embed="rId7"/>
          <a:stretch>
            <a:fillRect/>
          </a:stretch>
        </p:blipFill>
        <p:spPr>
          <a:xfrm>
            <a:off x="5032653" y="1922978"/>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7370564" y="5574983"/>
            <a:ext cx="339328" cy="424220"/>
          </a:xfrm>
          <a:prstGeom prst="rect">
            <a:avLst/>
          </a:prstGeom>
        </p:spPr>
      </p:pic>
      <p:sp>
        <p:nvSpPr>
          <p:cNvPr id="19" name="Text 9"/>
          <p:cNvSpPr/>
          <p:nvPr/>
        </p:nvSpPr>
        <p:spPr>
          <a:xfrm>
            <a:off x="1857256" y="4823579"/>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Security Testing</a:t>
            </a:r>
            <a:endParaRPr lang="en-US" sz="2200" dirty="0"/>
          </a:p>
        </p:txBody>
      </p:sp>
      <p:sp>
        <p:nvSpPr>
          <p:cNvPr id="20" name="Text 10"/>
          <p:cNvSpPr/>
          <p:nvPr/>
        </p:nvSpPr>
        <p:spPr>
          <a:xfrm>
            <a:off x="793790" y="5313998"/>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403C4E"/>
                </a:solidFill>
                <a:latin typeface="Open Sans" pitchFamily="34" charset="0"/>
                <a:ea typeface="Open Sans" pitchFamily="34" charset="-122"/>
                <a:cs typeface="Open Sans" pitchFamily="34" charset="-120"/>
              </a:rPr>
              <a:t>Scan for vulnerabilities and weaknesses</a:t>
            </a:r>
            <a:endParaRPr lang="en-US" sz="1750" dirty="0"/>
          </a:p>
        </p:txBody>
      </p:sp>
      <p:pic>
        <p:nvPicPr>
          <p:cNvPr id="21" name="Image 8" descr="preencoded.png">    </p:cNvPr>
          <p:cNvPicPr>
            <a:picLocks noChangeAspect="1"/>
          </p:cNvPicPr>
          <p:nvPr/>
        </p:nvPicPr>
        <p:blipFill>
          <a:blip r:embed="rId9"/>
          <a:stretch>
            <a:fillRect/>
          </a:stretch>
        </p:blipFill>
        <p:spPr>
          <a:xfrm>
            <a:off x="5032653" y="1922978"/>
            <a:ext cx="4564975" cy="4564975"/>
          </a:xfrm>
          <a:prstGeom prst="rect">
            <a:avLst/>
          </a:prstGeom>
        </p:spPr>
      </p:pic>
      <p:pic>
        <p:nvPicPr>
          <p:cNvPr id="22" name="Image 9" descr="preencoded.png">    </p:cNvPr>
          <p:cNvPicPr>
            <a:picLocks noChangeAspect="1"/>
          </p:cNvPicPr>
          <p:nvPr/>
        </p:nvPicPr>
        <p:blipFill>
          <a:blip r:embed="rId10"/>
          <a:stretch>
            <a:fillRect/>
          </a:stretch>
        </p:blipFill>
        <p:spPr>
          <a:xfrm>
            <a:off x="5710595" y="4696182"/>
            <a:ext cx="339328" cy="424220"/>
          </a:xfrm>
          <a:prstGeom prst="rect">
            <a:avLst/>
          </a:prstGeom>
        </p:spPr>
      </p:pic>
      <p:sp>
        <p:nvSpPr>
          <p:cNvPr id="23" name="Text 11"/>
          <p:cNvSpPr/>
          <p:nvPr/>
        </p:nvSpPr>
        <p:spPr>
          <a:xfrm>
            <a:off x="793790" y="674310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3C4E"/>
                </a:solidFill>
                <a:latin typeface="Open Sans" pitchFamily="34" charset="0"/>
                <a:ea typeface="Open Sans" pitchFamily="34" charset="-122"/>
                <a:cs typeface="Open Sans" pitchFamily="34" charset="-120"/>
              </a:rPr>
              <a:t>For the bakery website, you might write Jest tests for React components (e.g., testing that the "Add to Cart" button adds the correct item) and use Postman to verify API endpoints return the expected JSON responses.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5299" y="566618"/>
            <a:ext cx="6095167" cy="641866"/>
          </a:xfrm>
          <a:prstGeom prst="rect">
            <a:avLst/>
          </a:prstGeom>
          <a:noFill/>
          <a:ln/>
        </p:spPr>
        <p:txBody>
          <a:bodyPr wrap="none" lIns="0" tIns="0" rIns="0" bIns="0" rtlCol="0" anchor="t"/>
          <a:lstStyle/>
          <a:p>
            <a:pPr algn="l" indent="0" marL="0">
              <a:lnSpc>
                <a:spcPts val="5050"/>
              </a:lnSpc>
              <a:buNone/>
            </a:pPr>
            <a:r>
              <a:rPr lang="en-US" sz="4000" b="1" dirty="0">
                <a:solidFill>
                  <a:srgbClr val="403C4E"/>
                </a:solidFill>
                <a:latin typeface="Merriweather Bold" pitchFamily="34" charset="0"/>
                <a:ea typeface="Merriweather Bold" pitchFamily="34" charset="-122"/>
                <a:cs typeface="Merriweather Bold" pitchFamily="34" charset="-120"/>
              </a:rPr>
              <a:t>Deployment: Going Live</a:t>
            </a:r>
            <a:endParaRPr lang="en-US" sz="4000" dirty="0"/>
          </a:p>
        </p:txBody>
      </p:sp>
      <p:pic>
        <p:nvPicPr>
          <p:cNvPr id="4" name="Image 1" descr="preencoded.png">    </p:cNvPr>
          <p:cNvPicPr>
            <a:picLocks noChangeAspect="1"/>
          </p:cNvPicPr>
          <p:nvPr/>
        </p:nvPicPr>
        <p:blipFill>
          <a:blip r:embed="rId2"/>
          <a:stretch>
            <a:fillRect/>
          </a:stretch>
        </p:blipFill>
        <p:spPr>
          <a:xfrm>
            <a:off x="6205299" y="1516499"/>
            <a:ext cx="1027033" cy="1232416"/>
          </a:xfrm>
          <a:prstGeom prst="rect">
            <a:avLst/>
          </a:prstGeom>
        </p:spPr>
      </p:pic>
      <p:sp>
        <p:nvSpPr>
          <p:cNvPr id="5" name="Text 1"/>
          <p:cNvSpPr/>
          <p:nvPr/>
        </p:nvSpPr>
        <p:spPr>
          <a:xfrm>
            <a:off x="7540347" y="1721882"/>
            <a:ext cx="2671048" cy="320992"/>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Server Configuration</a:t>
            </a:r>
            <a:endParaRPr lang="en-US" sz="2000" dirty="0"/>
          </a:p>
        </p:txBody>
      </p:sp>
      <p:sp>
        <p:nvSpPr>
          <p:cNvPr id="6" name="Text 2"/>
          <p:cNvSpPr/>
          <p:nvPr/>
        </p:nvSpPr>
        <p:spPr>
          <a:xfrm>
            <a:off x="7540347" y="2166104"/>
            <a:ext cx="6371153" cy="328613"/>
          </a:xfrm>
          <a:prstGeom prst="rect">
            <a:avLst/>
          </a:prstGeom>
          <a:noFill/>
          <a:ln/>
        </p:spPr>
        <p:txBody>
          <a:bodyPr wrap="non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Set up hosting environment</a:t>
            </a:r>
            <a:endParaRPr lang="en-US" sz="1600" dirty="0"/>
          </a:p>
        </p:txBody>
      </p:sp>
      <p:pic>
        <p:nvPicPr>
          <p:cNvPr id="7" name="Image 2" descr="preencoded.png">    </p:cNvPr>
          <p:cNvPicPr>
            <a:picLocks noChangeAspect="1"/>
          </p:cNvPicPr>
          <p:nvPr/>
        </p:nvPicPr>
        <p:blipFill>
          <a:blip r:embed="rId3"/>
          <a:stretch>
            <a:fillRect/>
          </a:stretch>
        </p:blipFill>
        <p:spPr>
          <a:xfrm>
            <a:off x="6205299" y="2748915"/>
            <a:ext cx="1027033" cy="1232416"/>
          </a:xfrm>
          <a:prstGeom prst="rect">
            <a:avLst/>
          </a:prstGeom>
        </p:spPr>
      </p:pic>
      <p:sp>
        <p:nvSpPr>
          <p:cNvPr id="8" name="Text 3"/>
          <p:cNvSpPr/>
          <p:nvPr/>
        </p:nvSpPr>
        <p:spPr>
          <a:xfrm>
            <a:off x="7540347" y="2954298"/>
            <a:ext cx="2567583" cy="320992"/>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CI/CD Pipeline</a:t>
            </a:r>
            <a:endParaRPr lang="en-US" sz="2000" dirty="0"/>
          </a:p>
        </p:txBody>
      </p:sp>
      <p:sp>
        <p:nvSpPr>
          <p:cNvPr id="9" name="Text 4"/>
          <p:cNvSpPr/>
          <p:nvPr/>
        </p:nvSpPr>
        <p:spPr>
          <a:xfrm>
            <a:off x="7540347" y="3398520"/>
            <a:ext cx="6371153" cy="328613"/>
          </a:xfrm>
          <a:prstGeom prst="rect">
            <a:avLst/>
          </a:prstGeom>
          <a:noFill/>
          <a:ln/>
        </p:spPr>
        <p:txBody>
          <a:bodyPr wrap="non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Automate build and deployment</a:t>
            </a:r>
            <a:endParaRPr lang="en-US" sz="1600" dirty="0"/>
          </a:p>
        </p:txBody>
      </p:sp>
      <p:pic>
        <p:nvPicPr>
          <p:cNvPr id="10" name="Image 3" descr="preencoded.png">    </p:cNvPr>
          <p:cNvPicPr>
            <a:picLocks noChangeAspect="1"/>
          </p:cNvPicPr>
          <p:nvPr/>
        </p:nvPicPr>
        <p:blipFill>
          <a:blip r:embed="rId4"/>
          <a:stretch>
            <a:fillRect/>
          </a:stretch>
        </p:blipFill>
        <p:spPr>
          <a:xfrm>
            <a:off x="6205299" y="3981331"/>
            <a:ext cx="1027033" cy="1232416"/>
          </a:xfrm>
          <a:prstGeom prst="rect">
            <a:avLst/>
          </a:prstGeom>
        </p:spPr>
      </p:pic>
      <p:sp>
        <p:nvSpPr>
          <p:cNvPr id="11" name="Text 5"/>
          <p:cNvSpPr/>
          <p:nvPr/>
        </p:nvSpPr>
        <p:spPr>
          <a:xfrm>
            <a:off x="7540347" y="4186714"/>
            <a:ext cx="2567583" cy="320992"/>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Security Setup</a:t>
            </a:r>
            <a:endParaRPr lang="en-US" sz="2000" dirty="0"/>
          </a:p>
        </p:txBody>
      </p:sp>
      <p:sp>
        <p:nvSpPr>
          <p:cNvPr id="12" name="Text 6"/>
          <p:cNvSpPr/>
          <p:nvPr/>
        </p:nvSpPr>
        <p:spPr>
          <a:xfrm>
            <a:off x="7540347" y="4630936"/>
            <a:ext cx="6371153" cy="328613"/>
          </a:xfrm>
          <a:prstGeom prst="rect">
            <a:avLst/>
          </a:prstGeom>
          <a:noFill/>
          <a:ln/>
        </p:spPr>
        <p:txBody>
          <a:bodyPr wrap="non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Configure SSL certificates</a:t>
            </a:r>
            <a:endParaRPr lang="en-US" sz="1600" dirty="0"/>
          </a:p>
        </p:txBody>
      </p:sp>
      <p:pic>
        <p:nvPicPr>
          <p:cNvPr id="13" name="Image 4" descr="preencoded.png">    </p:cNvPr>
          <p:cNvPicPr>
            <a:picLocks noChangeAspect="1"/>
          </p:cNvPicPr>
          <p:nvPr/>
        </p:nvPicPr>
        <p:blipFill>
          <a:blip r:embed="rId5"/>
          <a:stretch>
            <a:fillRect/>
          </a:stretch>
        </p:blipFill>
        <p:spPr>
          <a:xfrm>
            <a:off x="6205299" y="5213747"/>
            <a:ext cx="1027033" cy="1232416"/>
          </a:xfrm>
          <a:prstGeom prst="rect">
            <a:avLst/>
          </a:prstGeom>
        </p:spPr>
      </p:pic>
      <p:sp>
        <p:nvSpPr>
          <p:cNvPr id="14" name="Text 7"/>
          <p:cNvSpPr/>
          <p:nvPr/>
        </p:nvSpPr>
        <p:spPr>
          <a:xfrm>
            <a:off x="7540347" y="5419130"/>
            <a:ext cx="2567583" cy="320992"/>
          </a:xfrm>
          <a:prstGeom prst="rect">
            <a:avLst/>
          </a:prstGeom>
          <a:noFill/>
          <a:ln/>
        </p:spPr>
        <p:txBody>
          <a:bodyPr wrap="none" lIns="0" tIns="0" rIns="0" bIns="0" rtlCol="0" anchor="t"/>
          <a:lstStyle/>
          <a:p>
            <a:pPr algn="l" indent="0" marL="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Final Verification</a:t>
            </a:r>
            <a:endParaRPr lang="en-US" sz="2000" dirty="0"/>
          </a:p>
        </p:txBody>
      </p:sp>
      <p:sp>
        <p:nvSpPr>
          <p:cNvPr id="15" name="Text 8"/>
          <p:cNvSpPr/>
          <p:nvPr/>
        </p:nvSpPr>
        <p:spPr>
          <a:xfrm>
            <a:off x="7540347" y="5863352"/>
            <a:ext cx="6371153" cy="328613"/>
          </a:xfrm>
          <a:prstGeom prst="rect">
            <a:avLst/>
          </a:prstGeom>
          <a:noFill/>
          <a:ln/>
        </p:spPr>
        <p:txBody>
          <a:bodyPr wrap="non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Perform smoke tests</a:t>
            </a:r>
            <a:endParaRPr lang="en-US" sz="1600" dirty="0"/>
          </a:p>
        </p:txBody>
      </p:sp>
      <p:sp>
        <p:nvSpPr>
          <p:cNvPr id="16" name="Text 9"/>
          <p:cNvSpPr/>
          <p:nvPr/>
        </p:nvSpPr>
        <p:spPr>
          <a:xfrm>
            <a:off x="6205299" y="6677144"/>
            <a:ext cx="7706201" cy="985837"/>
          </a:xfrm>
          <a:prstGeom prst="rect">
            <a:avLst/>
          </a:prstGeom>
          <a:noFill/>
          <a:ln/>
        </p:spPr>
        <p:txBody>
          <a:bodyPr wrap="square" lIns="0" tIns="0" rIns="0" bIns="0" rtlCol="0" anchor="t"/>
          <a:lstStyle/>
          <a:p>
            <a:pPr algn="l" indent="0" marL="0">
              <a:lnSpc>
                <a:spcPts val="2550"/>
              </a:lnSpc>
              <a:buNone/>
            </a:pPr>
            <a:r>
              <a:rPr lang="en-US" sz="1600" dirty="0">
                <a:solidFill>
                  <a:srgbClr val="403C4E"/>
                </a:solidFill>
                <a:latin typeface="Open Sans" pitchFamily="34" charset="0"/>
                <a:ea typeface="Open Sans" pitchFamily="34" charset="-122"/>
                <a:cs typeface="Open Sans" pitchFamily="34" charset="-120"/>
              </a:rPr>
              <a:t>For the bakery website example, you might deploy the front-end on Netlify and the back-end on AWS Elastic Beanstalk, configuring automatic SSL certificates to ensure secure HTTPS connections for customers making purchases.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6366" y="777359"/>
            <a:ext cx="7784068" cy="1214438"/>
          </a:xfrm>
          <a:prstGeom prst="rect">
            <a:avLst/>
          </a:prstGeom>
          <a:noFill/>
          <a:ln/>
        </p:spPr>
        <p:txBody>
          <a:bodyPr wrap="square" lIns="0" tIns="0" rIns="0" bIns="0" rtlCol="0" anchor="t"/>
          <a:lstStyle/>
          <a:p>
            <a:pPr algn="l" indent="0" marL="0">
              <a:lnSpc>
                <a:spcPts val="4750"/>
              </a:lnSpc>
              <a:buNone/>
            </a:pPr>
            <a:r>
              <a:rPr lang="en-US" sz="3800" b="1" dirty="0">
                <a:solidFill>
                  <a:srgbClr val="403C4E"/>
                </a:solidFill>
                <a:latin typeface="Merriweather Bold" pitchFamily="34" charset="0"/>
                <a:ea typeface="Merriweather Bold" pitchFamily="34" charset="-122"/>
                <a:cs typeface="Merriweather Bold" pitchFamily="34" charset="-120"/>
              </a:rPr>
              <a:t>Maintenance &amp; Iteration: Continuous Improvement</a:t>
            </a:r>
            <a:endParaRPr lang="en-US" sz="3800" dirty="0"/>
          </a:p>
        </p:txBody>
      </p:sp>
      <p:sp>
        <p:nvSpPr>
          <p:cNvPr id="4" name="Shape 1"/>
          <p:cNvSpPr/>
          <p:nvPr/>
        </p:nvSpPr>
        <p:spPr>
          <a:xfrm>
            <a:off x="6166366" y="2283143"/>
            <a:ext cx="3794998" cy="2378154"/>
          </a:xfrm>
          <a:prstGeom prst="roundRect">
            <a:avLst>
              <a:gd name="adj" fmla="val 3431"/>
            </a:avLst>
          </a:prstGeom>
          <a:solidFill>
            <a:srgbClr val="FFD8CC"/>
          </a:solidFill>
          <a:ln w="7620">
            <a:solidFill>
              <a:srgbClr val="E5BEB2"/>
            </a:solidFill>
            <a:prstDash val="solid"/>
          </a:ln>
        </p:spPr>
      </p:sp>
      <p:sp>
        <p:nvSpPr>
          <p:cNvPr id="5" name="Text 2"/>
          <p:cNvSpPr/>
          <p:nvPr/>
        </p:nvSpPr>
        <p:spPr>
          <a:xfrm>
            <a:off x="6368177" y="2484953"/>
            <a:ext cx="2428637" cy="303609"/>
          </a:xfrm>
          <a:prstGeom prst="rect">
            <a:avLst/>
          </a:prstGeom>
          <a:noFill/>
          <a:ln/>
        </p:spPr>
        <p:txBody>
          <a:bodyPr wrap="none" lIns="0" tIns="0" rIns="0" bIns="0" rtlCol="0" anchor="t"/>
          <a:lstStyle/>
          <a:p>
            <a:pPr algn="l" indent="0" marL="0">
              <a:lnSpc>
                <a:spcPts val="2350"/>
              </a:lnSpc>
              <a:buNone/>
            </a:pPr>
            <a:r>
              <a:rPr lang="en-US" sz="1900" b="1" dirty="0">
                <a:solidFill>
                  <a:srgbClr val="403C4E"/>
                </a:solidFill>
                <a:latin typeface="Merriweather Bold" pitchFamily="34" charset="0"/>
                <a:ea typeface="Merriweather Bold" pitchFamily="34" charset="-122"/>
                <a:cs typeface="Merriweather Bold" pitchFamily="34" charset="-120"/>
              </a:rPr>
              <a:t>Monitoring</a:t>
            </a:r>
            <a:endParaRPr lang="en-US" sz="1900" dirty="0"/>
          </a:p>
        </p:txBody>
      </p:sp>
      <p:sp>
        <p:nvSpPr>
          <p:cNvPr id="6" name="Text 3"/>
          <p:cNvSpPr/>
          <p:nvPr/>
        </p:nvSpPr>
        <p:spPr>
          <a:xfrm>
            <a:off x="6368177" y="2905125"/>
            <a:ext cx="3391376" cy="1554361"/>
          </a:xfrm>
          <a:prstGeom prst="rect">
            <a:avLst/>
          </a:prstGeom>
          <a:noFill/>
          <a:ln/>
        </p:spPr>
        <p:txBody>
          <a:bodyPr wrap="square" lIns="0" tIns="0" rIns="0" bIns="0" rtlCol="0" anchor="t"/>
          <a:lstStyle/>
          <a:p>
            <a:pPr algn="l" indent="0" marL="0">
              <a:lnSpc>
                <a:spcPts val="2400"/>
              </a:lnSpc>
              <a:buNone/>
            </a:pPr>
            <a:r>
              <a:rPr lang="en-US" sz="1500" dirty="0">
                <a:solidFill>
                  <a:srgbClr val="403C4E"/>
                </a:solidFill>
                <a:latin typeface="Open Sans" pitchFamily="34" charset="0"/>
                <a:ea typeface="Open Sans" pitchFamily="34" charset="-122"/>
                <a:cs typeface="Open Sans" pitchFamily="34" charset="-120"/>
              </a:rPr>
              <a:t>Track website performance, uptime, and user behavior using tools like Google Analytics and uptime monitors to identify potential issues before they affect users.</a:t>
            </a:r>
            <a:endParaRPr lang="en-US" sz="1500" dirty="0"/>
          </a:p>
        </p:txBody>
      </p:sp>
      <p:sp>
        <p:nvSpPr>
          <p:cNvPr id="7" name="Shape 4"/>
          <p:cNvSpPr/>
          <p:nvPr/>
        </p:nvSpPr>
        <p:spPr>
          <a:xfrm>
            <a:off x="10155555" y="2283143"/>
            <a:ext cx="3794998" cy="2378154"/>
          </a:xfrm>
          <a:prstGeom prst="roundRect">
            <a:avLst>
              <a:gd name="adj" fmla="val 3431"/>
            </a:avLst>
          </a:prstGeom>
          <a:solidFill>
            <a:srgbClr val="FFD8CC"/>
          </a:solidFill>
          <a:ln w="7620">
            <a:solidFill>
              <a:srgbClr val="E5BEB2"/>
            </a:solidFill>
            <a:prstDash val="solid"/>
          </a:ln>
        </p:spPr>
      </p:sp>
      <p:sp>
        <p:nvSpPr>
          <p:cNvPr id="8" name="Text 5"/>
          <p:cNvSpPr/>
          <p:nvPr/>
        </p:nvSpPr>
        <p:spPr>
          <a:xfrm>
            <a:off x="10357366" y="2484953"/>
            <a:ext cx="2428637" cy="303609"/>
          </a:xfrm>
          <a:prstGeom prst="rect">
            <a:avLst/>
          </a:prstGeom>
          <a:noFill/>
          <a:ln/>
        </p:spPr>
        <p:txBody>
          <a:bodyPr wrap="none" lIns="0" tIns="0" rIns="0" bIns="0" rtlCol="0" anchor="t"/>
          <a:lstStyle/>
          <a:p>
            <a:pPr algn="l" indent="0" marL="0">
              <a:lnSpc>
                <a:spcPts val="2350"/>
              </a:lnSpc>
              <a:buNone/>
            </a:pPr>
            <a:r>
              <a:rPr lang="en-US" sz="1900" b="1" dirty="0">
                <a:solidFill>
                  <a:srgbClr val="403C4E"/>
                </a:solidFill>
                <a:latin typeface="Merriweather Bold" pitchFamily="34" charset="0"/>
                <a:ea typeface="Merriweather Bold" pitchFamily="34" charset="-122"/>
                <a:cs typeface="Merriweather Bold" pitchFamily="34" charset="-120"/>
              </a:rPr>
              <a:t>User Feedback</a:t>
            </a:r>
            <a:endParaRPr lang="en-US" sz="1900" dirty="0"/>
          </a:p>
        </p:txBody>
      </p:sp>
      <p:sp>
        <p:nvSpPr>
          <p:cNvPr id="9" name="Text 6"/>
          <p:cNvSpPr/>
          <p:nvPr/>
        </p:nvSpPr>
        <p:spPr>
          <a:xfrm>
            <a:off x="10357366" y="2905125"/>
            <a:ext cx="3391376" cy="1243489"/>
          </a:xfrm>
          <a:prstGeom prst="rect">
            <a:avLst/>
          </a:prstGeom>
          <a:noFill/>
          <a:ln/>
        </p:spPr>
        <p:txBody>
          <a:bodyPr wrap="square" lIns="0" tIns="0" rIns="0" bIns="0" rtlCol="0" anchor="t"/>
          <a:lstStyle/>
          <a:p>
            <a:pPr algn="l" indent="0" marL="0">
              <a:lnSpc>
                <a:spcPts val="2400"/>
              </a:lnSpc>
              <a:buNone/>
            </a:pPr>
            <a:r>
              <a:rPr lang="en-US" sz="1500" dirty="0">
                <a:solidFill>
                  <a:srgbClr val="403C4E"/>
                </a:solidFill>
                <a:latin typeface="Open Sans" pitchFamily="34" charset="0"/>
                <a:ea typeface="Open Sans" pitchFamily="34" charset="-122"/>
                <a:cs typeface="Open Sans" pitchFamily="34" charset="-120"/>
              </a:rPr>
              <a:t>Collect and analyze customer feedback and support tickets to understand pain points and opportunities for enhancement.</a:t>
            </a:r>
            <a:endParaRPr lang="en-US" sz="1500" dirty="0"/>
          </a:p>
        </p:txBody>
      </p:sp>
      <p:sp>
        <p:nvSpPr>
          <p:cNvPr id="10" name="Shape 7"/>
          <p:cNvSpPr/>
          <p:nvPr/>
        </p:nvSpPr>
        <p:spPr>
          <a:xfrm>
            <a:off x="6166366" y="4855488"/>
            <a:ext cx="7784068" cy="1445538"/>
          </a:xfrm>
          <a:prstGeom prst="roundRect">
            <a:avLst>
              <a:gd name="adj" fmla="val 5645"/>
            </a:avLst>
          </a:prstGeom>
          <a:solidFill>
            <a:srgbClr val="FFD8CC"/>
          </a:solidFill>
          <a:ln w="7620">
            <a:solidFill>
              <a:srgbClr val="E5BEB2"/>
            </a:solidFill>
            <a:prstDash val="solid"/>
          </a:ln>
        </p:spPr>
      </p:sp>
      <p:sp>
        <p:nvSpPr>
          <p:cNvPr id="11" name="Text 8"/>
          <p:cNvSpPr/>
          <p:nvPr/>
        </p:nvSpPr>
        <p:spPr>
          <a:xfrm>
            <a:off x="6368177" y="5057299"/>
            <a:ext cx="2428637" cy="303609"/>
          </a:xfrm>
          <a:prstGeom prst="rect">
            <a:avLst/>
          </a:prstGeom>
          <a:noFill/>
          <a:ln/>
        </p:spPr>
        <p:txBody>
          <a:bodyPr wrap="none" lIns="0" tIns="0" rIns="0" bIns="0" rtlCol="0" anchor="t"/>
          <a:lstStyle/>
          <a:p>
            <a:pPr algn="l" indent="0" marL="0">
              <a:lnSpc>
                <a:spcPts val="2350"/>
              </a:lnSpc>
              <a:buNone/>
            </a:pPr>
            <a:r>
              <a:rPr lang="en-US" sz="1900" b="1" dirty="0">
                <a:solidFill>
                  <a:srgbClr val="403C4E"/>
                </a:solidFill>
                <a:latin typeface="Merriweather Bold" pitchFamily="34" charset="0"/>
                <a:ea typeface="Merriweather Bold" pitchFamily="34" charset="-122"/>
                <a:cs typeface="Merriweather Bold" pitchFamily="34" charset="-120"/>
              </a:rPr>
              <a:t>Regular Updates</a:t>
            </a:r>
            <a:endParaRPr lang="en-US" sz="1900" dirty="0"/>
          </a:p>
        </p:txBody>
      </p:sp>
      <p:sp>
        <p:nvSpPr>
          <p:cNvPr id="12" name="Text 9"/>
          <p:cNvSpPr/>
          <p:nvPr/>
        </p:nvSpPr>
        <p:spPr>
          <a:xfrm>
            <a:off x="6368177" y="5477470"/>
            <a:ext cx="7380446" cy="621744"/>
          </a:xfrm>
          <a:prstGeom prst="rect">
            <a:avLst/>
          </a:prstGeom>
          <a:noFill/>
          <a:ln/>
        </p:spPr>
        <p:txBody>
          <a:bodyPr wrap="square" lIns="0" tIns="0" rIns="0" bIns="0" rtlCol="0" anchor="t"/>
          <a:lstStyle/>
          <a:p>
            <a:pPr algn="l" indent="0" marL="0">
              <a:lnSpc>
                <a:spcPts val="2400"/>
              </a:lnSpc>
              <a:buNone/>
            </a:pPr>
            <a:r>
              <a:rPr lang="en-US" sz="1500" dirty="0">
                <a:solidFill>
                  <a:srgbClr val="403C4E"/>
                </a:solidFill>
                <a:latin typeface="Open Sans" pitchFamily="34" charset="0"/>
                <a:ea typeface="Open Sans" pitchFamily="34" charset="-122"/>
                <a:cs typeface="Open Sans" pitchFamily="34" charset="-120"/>
              </a:rPr>
              <a:t>Schedule routine maintenance for security patches, dependency updates, and new feature implementations based on business needs and user requests.</a:t>
            </a:r>
            <a:endParaRPr lang="en-US" sz="1500" dirty="0"/>
          </a:p>
        </p:txBody>
      </p:sp>
      <p:sp>
        <p:nvSpPr>
          <p:cNvPr id="13" name="Text 10"/>
          <p:cNvSpPr/>
          <p:nvPr/>
        </p:nvSpPr>
        <p:spPr>
          <a:xfrm>
            <a:off x="6166366" y="6519505"/>
            <a:ext cx="7784068" cy="932617"/>
          </a:xfrm>
          <a:prstGeom prst="rect">
            <a:avLst/>
          </a:prstGeom>
          <a:noFill/>
          <a:ln/>
        </p:spPr>
        <p:txBody>
          <a:bodyPr wrap="square" lIns="0" tIns="0" rIns="0" bIns="0" rtlCol="0" anchor="t"/>
          <a:lstStyle/>
          <a:p>
            <a:pPr algn="l" indent="0" marL="0">
              <a:lnSpc>
                <a:spcPts val="2400"/>
              </a:lnSpc>
              <a:buNone/>
            </a:pPr>
            <a:r>
              <a:rPr lang="en-US" sz="1500" dirty="0">
                <a:solidFill>
                  <a:srgbClr val="403C4E"/>
                </a:solidFill>
                <a:latin typeface="Open Sans" pitchFamily="34" charset="0"/>
                <a:ea typeface="Open Sans" pitchFamily="34" charset="-122"/>
                <a:cs typeface="Open Sans" pitchFamily="34" charset="-120"/>
              </a:rPr>
              <a:t>After launching the bakery website, you might notice customers requesting a "pick-up time" selector feature. This enhancement would be planned for the next development sprint as part of the ongoing maintenance process.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22208" y="410766"/>
            <a:ext cx="5283756" cy="466249"/>
          </a:xfrm>
          <a:prstGeom prst="rect">
            <a:avLst/>
          </a:prstGeom>
          <a:noFill/>
          <a:ln/>
        </p:spPr>
        <p:txBody>
          <a:bodyPr wrap="none" lIns="0" tIns="0" rIns="0" bIns="0" rtlCol="0" anchor="t"/>
          <a:lstStyle/>
          <a:p>
            <a:pPr algn="l" indent="0" marL="0">
              <a:lnSpc>
                <a:spcPts val="3650"/>
              </a:lnSpc>
              <a:buNone/>
            </a:pPr>
            <a:r>
              <a:rPr lang="en-US" sz="2900" b="1" dirty="0">
                <a:solidFill>
                  <a:srgbClr val="403C4E"/>
                </a:solidFill>
                <a:latin typeface="Merriweather Bold" pitchFamily="34" charset="0"/>
                <a:ea typeface="Merriweather Bold" pitchFamily="34" charset="-122"/>
                <a:cs typeface="Merriweather Bold" pitchFamily="34" charset="-120"/>
              </a:rPr>
              <a:t>The Complete WDLC Process</a:t>
            </a:r>
            <a:endParaRPr lang="en-US" sz="2900" dirty="0"/>
          </a:p>
        </p:txBody>
      </p:sp>
      <p:sp>
        <p:nvSpPr>
          <p:cNvPr id="3" name="Shape 1"/>
          <p:cNvSpPr/>
          <p:nvPr/>
        </p:nvSpPr>
        <p:spPr>
          <a:xfrm>
            <a:off x="7307580" y="1175385"/>
            <a:ext cx="15240" cy="5998369"/>
          </a:xfrm>
          <a:prstGeom prst="roundRect">
            <a:avLst>
              <a:gd name="adj" fmla="val 411259"/>
            </a:avLst>
          </a:prstGeom>
          <a:solidFill>
            <a:srgbClr val="E5BEB2"/>
          </a:solidFill>
          <a:ln/>
        </p:spPr>
      </p:sp>
      <p:sp>
        <p:nvSpPr>
          <p:cNvPr id="4" name="Shape 2"/>
          <p:cNvSpPr/>
          <p:nvPr/>
        </p:nvSpPr>
        <p:spPr>
          <a:xfrm>
            <a:off x="6714887" y="1335643"/>
            <a:ext cx="447675" cy="15240"/>
          </a:xfrm>
          <a:prstGeom prst="roundRect">
            <a:avLst>
              <a:gd name="adj" fmla="val 411259"/>
            </a:avLst>
          </a:prstGeom>
          <a:solidFill>
            <a:srgbClr val="E5BEB2"/>
          </a:solidFill>
          <a:ln/>
        </p:spPr>
      </p:sp>
      <p:sp>
        <p:nvSpPr>
          <p:cNvPr id="5" name="Shape 3"/>
          <p:cNvSpPr/>
          <p:nvPr/>
        </p:nvSpPr>
        <p:spPr>
          <a:xfrm>
            <a:off x="7147322" y="1175385"/>
            <a:ext cx="335756" cy="335756"/>
          </a:xfrm>
          <a:prstGeom prst="roundRect">
            <a:avLst>
              <a:gd name="adj" fmla="val 18667"/>
            </a:avLst>
          </a:prstGeom>
          <a:solidFill>
            <a:srgbClr val="FFD8CC"/>
          </a:solidFill>
          <a:ln w="7620">
            <a:solidFill>
              <a:srgbClr val="E5BEB2"/>
            </a:solidFill>
            <a:prstDash val="solid"/>
          </a:ln>
        </p:spPr>
      </p:sp>
      <p:pic>
        <p:nvPicPr>
          <p:cNvPr id="6" name="Image 0" descr="preencoded.png">    </p:cNvPr>
          <p:cNvPicPr>
            <a:picLocks noChangeAspect="1"/>
          </p:cNvPicPr>
          <p:nvPr/>
        </p:nvPicPr>
        <p:blipFill>
          <a:blip r:embed="rId1"/>
          <a:stretch>
            <a:fillRect/>
          </a:stretch>
        </p:blipFill>
        <p:spPr>
          <a:xfrm>
            <a:off x="7203281" y="1203365"/>
            <a:ext cx="223838" cy="279797"/>
          </a:xfrm>
          <a:prstGeom prst="rect">
            <a:avLst/>
          </a:prstGeom>
        </p:spPr>
      </p:pic>
      <p:sp>
        <p:nvSpPr>
          <p:cNvPr id="7" name="Text 4"/>
          <p:cNvSpPr/>
          <p:nvPr/>
        </p:nvSpPr>
        <p:spPr>
          <a:xfrm>
            <a:off x="4703921" y="1226582"/>
            <a:ext cx="1865233" cy="233124"/>
          </a:xfrm>
          <a:prstGeom prst="rect">
            <a:avLst/>
          </a:prstGeom>
          <a:noFill/>
          <a:ln/>
        </p:spPr>
        <p:txBody>
          <a:bodyPr wrap="none" lIns="0" tIns="0" rIns="0" bIns="0" rtlCol="0" anchor="t"/>
          <a:lstStyle/>
          <a:p>
            <a:pPr algn="r" indent="0" marL="0">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Planning</a:t>
            </a:r>
            <a:endParaRPr lang="en-US" sz="1450" dirty="0"/>
          </a:p>
        </p:txBody>
      </p:sp>
      <p:sp>
        <p:nvSpPr>
          <p:cNvPr id="8" name="Text 5"/>
          <p:cNvSpPr/>
          <p:nvPr/>
        </p:nvSpPr>
        <p:spPr>
          <a:xfrm>
            <a:off x="522208" y="1549241"/>
            <a:ext cx="6046946" cy="238601"/>
          </a:xfrm>
          <a:prstGeom prst="rect">
            <a:avLst/>
          </a:prstGeom>
          <a:noFill/>
          <a:ln/>
        </p:spPr>
        <p:txBody>
          <a:bodyPr wrap="none" lIns="0" tIns="0" rIns="0" bIns="0" rtlCol="0" anchor="t"/>
          <a:lstStyle/>
          <a:p>
            <a:pPr algn="r" indent="0" marL="0">
              <a:lnSpc>
                <a:spcPts val="1850"/>
              </a:lnSpc>
              <a:buNone/>
            </a:pPr>
            <a:r>
              <a:rPr lang="en-US" sz="1150" dirty="0">
                <a:solidFill>
                  <a:srgbClr val="403C4E"/>
                </a:solidFill>
                <a:latin typeface="Open Sans" pitchFamily="34" charset="0"/>
                <a:ea typeface="Open Sans" pitchFamily="34" charset="-122"/>
                <a:cs typeface="Open Sans" pitchFamily="34" charset="-120"/>
              </a:rPr>
              <a:t>Define goals, audience, timeline, and budget</a:t>
            </a:r>
            <a:endParaRPr lang="en-US" sz="1150" dirty="0"/>
          </a:p>
        </p:txBody>
      </p:sp>
      <p:sp>
        <p:nvSpPr>
          <p:cNvPr id="9" name="Shape 6"/>
          <p:cNvSpPr/>
          <p:nvPr/>
        </p:nvSpPr>
        <p:spPr>
          <a:xfrm>
            <a:off x="7467838" y="2230874"/>
            <a:ext cx="447675" cy="15240"/>
          </a:xfrm>
          <a:prstGeom prst="roundRect">
            <a:avLst>
              <a:gd name="adj" fmla="val 411259"/>
            </a:avLst>
          </a:prstGeom>
          <a:solidFill>
            <a:srgbClr val="E5BEB2"/>
          </a:solidFill>
          <a:ln/>
        </p:spPr>
      </p:sp>
      <p:sp>
        <p:nvSpPr>
          <p:cNvPr id="10" name="Shape 7"/>
          <p:cNvSpPr/>
          <p:nvPr/>
        </p:nvSpPr>
        <p:spPr>
          <a:xfrm>
            <a:off x="7147322" y="2070616"/>
            <a:ext cx="335756" cy="335756"/>
          </a:xfrm>
          <a:prstGeom prst="roundRect">
            <a:avLst>
              <a:gd name="adj" fmla="val 18667"/>
            </a:avLst>
          </a:prstGeom>
          <a:solidFill>
            <a:srgbClr val="FFD8CC"/>
          </a:solidFill>
          <a:ln w="7620">
            <a:solidFill>
              <a:srgbClr val="E5BEB2"/>
            </a:solidFill>
            <a:prstDash val="solid"/>
          </a:ln>
        </p:spPr>
      </p:sp>
      <p:pic>
        <p:nvPicPr>
          <p:cNvPr id="11" name="Image 1" descr="preencoded.png">    </p:cNvPr>
          <p:cNvPicPr>
            <a:picLocks noChangeAspect="1"/>
          </p:cNvPicPr>
          <p:nvPr/>
        </p:nvPicPr>
        <p:blipFill>
          <a:blip r:embed="rId2"/>
          <a:stretch>
            <a:fillRect/>
          </a:stretch>
        </p:blipFill>
        <p:spPr>
          <a:xfrm>
            <a:off x="7203281" y="2098596"/>
            <a:ext cx="223838" cy="279797"/>
          </a:xfrm>
          <a:prstGeom prst="rect">
            <a:avLst/>
          </a:prstGeom>
        </p:spPr>
      </p:pic>
      <p:sp>
        <p:nvSpPr>
          <p:cNvPr id="12" name="Text 8"/>
          <p:cNvSpPr/>
          <p:nvPr/>
        </p:nvSpPr>
        <p:spPr>
          <a:xfrm>
            <a:off x="8061246" y="2121813"/>
            <a:ext cx="2031325" cy="233124"/>
          </a:xfrm>
          <a:prstGeom prst="rect">
            <a:avLst/>
          </a:prstGeom>
          <a:noFill/>
          <a:ln/>
        </p:spPr>
        <p:txBody>
          <a:bodyPr wrap="none" lIns="0" tIns="0" rIns="0" bIns="0" rtlCol="0" anchor="t"/>
          <a:lstStyle/>
          <a:p>
            <a:pPr algn="l" indent="0" marL="0">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Requirement Analysis</a:t>
            </a:r>
            <a:endParaRPr lang="en-US" sz="1450" dirty="0"/>
          </a:p>
        </p:txBody>
      </p:sp>
      <p:sp>
        <p:nvSpPr>
          <p:cNvPr id="13" name="Text 9"/>
          <p:cNvSpPr/>
          <p:nvPr/>
        </p:nvSpPr>
        <p:spPr>
          <a:xfrm>
            <a:off x="8061246" y="2444472"/>
            <a:ext cx="6046946" cy="238601"/>
          </a:xfrm>
          <a:prstGeom prst="rect">
            <a:avLst/>
          </a:prstGeom>
          <a:noFill/>
          <a:ln/>
        </p:spPr>
        <p:txBody>
          <a:bodyPr wrap="none" lIns="0" tIns="0" rIns="0" bIns="0" rtlCol="0" anchor="t"/>
          <a:lstStyle/>
          <a:p>
            <a:pPr algn="l" indent="0" marL="0">
              <a:lnSpc>
                <a:spcPts val="1850"/>
              </a:lnSpc>
              <a:buNone/>
            </a:pPr>
            <a:r>
              <a:rPr lang="en-US" sz="1150" dirty="0">
                <a:solidFill>
                  <a:srgbClr val="403C4E"/>
                </a:solidFill>
                <a:latin typeface="Open Sans" pitchFamily="34" charset="0"/>
                <a:ea typeface="Open Sans" pitchFamily="34" charset="-122"/>
                <a:cs typeface="Open Sans" pitchFamily="34" charset="-120"/>
              </a:rPr>
              <a:t>Document functional and non-functional needs</a:t>
            </a:r>
            <a:endParaRPr lang="en-US" sz="1150" dirty="0"/>
          </a:p>
        </p:txBody>
      </p:sp>
      <p:sp>
        <p:nvSpPr>
          <p:cNvPr id="14" name="Shape 10"/>
          <p:cNvSpPr/>
          <p:nvPr/>
        </p:nvSpPr>
        <p:spPr>
          <a:xfrm>
            <a:off x="6714887" y="3002518"/>
            <a:ext cx="447675" cy="15240"/>
          </a:xfrm>
          <a:prstGeom prst="roundRect">
            <a:avLst>
              <a:gd name="adj" fmla="val 411259"/>
            </a:avLst>
          </a:prstGeom>
          <a:solidFill>
            <a:srgbClr val="E5BEB2"/>
          </a:solidFill>
          <a:ln/>
        </p:spPr>
      </p:sp>
      <p:sp>
        <p:nvSpPr>
          <p:cNvPr id="15" name="Shape 11"/>
          <p:cNvSpPr/>
          <p:nvPr/>
        </p:nvSpPr>
        <p:spPr>
          <a:xfrm>
            <a:off x="7147322" y="2842260"/>
            <a:ext cx="335756" cy="335756"/>
          </a:xfrm>
          <a:prstGeom prst="roundRect">
            <a:avLst>
              <a:gd name="adj" fmla="val 18667"/>
            </a:avLst>
          </a:prstGeom>
          <a:solidFill>
            <a:srgbClr val="FFD8CC"/>
          </a:solidFill>
          <a:ln w="7620">
            <a:solidFill>
              <a:srgbClr val="E5BEB2"/>
            </a:solidFill>
            <a:prstDash val="solid"/>
          </a:ln>
        </p:spPr>
      </p:sp>
      <p:pic>
        <p:nvPicPr>
          <p:cNvPr id="16" name="Image 2" descr="preencoded.png">    </p:cNvPr>
          <p:cNvPicPr>
            <a:picLocks noChangeAspect="1"/>
          </p:cNvPicPr>
          <p:nvPr/>
        </p:nvPicPr>
        <p:blipFill>
          <a:blip r:embed="rId3"/>
          <a:stretch>
            <a:fillRect/>
          </a:stretch>
        </p:blipFill>
        <p:spPr>
          <a:xfrm>
            <a:off x="7203281" y="2870240"/>
            <a:ext cx="223838" cy="279797"/>
          </a:xfrm>
          <a:prstGeom prst="rect">
            <a:avLst/>
          </a:prstGeom>
        </p:spPr>
      </p:pic>
      <p:sp>
        <p:nvSpPr>
          <p:cNvPr id="17" name="Text 12"/>
          <p:cNvSpPr/>
          <p:nvPr/>
        </p:nvSpPr>
        <p:spPr>
          <a:xfrm>
            <a:off x="4703921" y="2893457"/>
            <a:ext cx="1865233" cy="233124"/>
          </a:xfrm>
          <a:prstGeom prst="rect">
            <a:avLst/>
          </a:prstGeom>
          <a:noFill/>
          <a:ln/>
        </p:spPr>
        <p:txBody>
          <a:bodyPr wrap="none" lIns="0" tIns="0" rIns="0" bIns="0" rtlCol="0" anchor="t"/>
          <a:lstStyle/>
          <a:p>
            <a:pPr algn="r" indent="0" marL="0">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Design</a:t>
            </a:r>
            <a:endParaRPr lang="en-US" sz="1450" dirty="0"/>
          </a:p>
        </p:txBody>
      </p:sp>
      <p:sp>
        <p:nvSpPr>
          <p:cNvPr id="18" name="Text 13"/>
          <p:cNvSpPr/>
          <p:nvPr/>
        </p:nvSpPr>
        <p:spPr>
          <a:xfrm>
            <a:off x="522208" y="3216116"/>
            <a:ext cx="6046946" cy="238601"/>
          </a:xfrm>
          <a:prstGeom prst="rect">
            <a:avLst/>
          </a:prstGeom>
          <a:noFill/>
          <a:ln/>
        </p:spPr>
        <p:txBody>
          <a:bodyPr wrap="none" lIns="0" tIns="0" rIns="0" bIns="0" rtlCol="0" anchor="t"/>
          <a:lstStyle/>
          <a:p>
            <a:pPr algn="r" indent="0" marL="0">
              <a:lnSpc>
                <a:spcPts val="1850"/>
              </a:lnSpc>
              <a:buNone/>
            </a:pPr>
            <a:r>
              <a:rPr lang="en-US" sz="1150" dirty="0">
                <a:solidFill>
                  <a:srgbClr val="403C4E"/>
                </a:solidFill>
                <a:latin typeface="Open Sans" pitchFamily="34" charset="0"/>
                <a:ea typeface="Open Sans" pitchFamily="34" charset="-122"/>
                <a:cs typeface="Open Sans" pitchFamily="34" charset="-120"/>
              </a:rPr>
              <a:t>Create visual and technical blueprints</a:t>
            </a:r>
            <a:endParaRPr lang="en-US" sz="1150" dirty="0"/>
          </a:p>
        </p:txBody>
      </p:sp>
      <p:sp>
        <p:nvSpPr>
          <p:cNvPr id="19" name="Shape 14"/>
          <p:cNvSpPr/>
          <p:nvPr/>
        </p:nvSpPr>
        <p:spPr>
          <a:xfrm>
            <a:off x="7467838" y="3774162"/>
            <a:ext cx="447675" cy="15240"/>
          </a:xfrm>
          <a:prstGeom prst="roundRect">
            <a:avLst>
              <a:gd name="adj" fmla="val 411259"/>
            </a:avLst>
          </a:prstGeom>
          <a:solidFill>
            <a:srgbClr val="E5BEB2"/>
          </a:solidFill>
          <a:ln/>
        </p:spPr>
      </p:sp>
      <p:sp>
        <p:nvSpPr>
          <p:cNvPr id="20" name="Shape 15"/>
          <p:cNvSpPr/>
          <p:nvPr/>
        </p:nvSpPr>
        <p:spPr>
          <a:xfrm>
            <a:off x="7147322" y="3613904"/>
            <a:ext cx="335756" cy="335756"/>
          </a:xfrm>
          <a:prstGeom prst="roundRect">
            <a:avLst>
              <a:gd name="adj" fmla="val 18667"/>
            </a:avLst>
          </a:prstGeom>
          <a:solidFill>
            <a:srgbClr val="FFD8CC"/>
          </a:solidFill>
          <a:ln w="7620">
            <a:solidFill>
              <a:srgbClr val="E5BEB2"/>
            </a:solidFill>
            <a:prstDash val="solid"/>
          </a:ln>
        </p:spPr>
      </p:sp>
      <p:pic>
        <p:nvPicPr>
          <p:cNvPr id="21" name="Image 3" descr="preencoded.png">    </p:cNvPr>
          <p:cNvPicPr>
            <a:picLocks noChangeAspect="1"/>
          </p:cNvPicPr>
          <p:nvPr/>
        </p:nvPicPr>
        <p:blipFill>
          <a:blip r:embed="rId4"/>
          <a:stretch>
            <a:fillRect/>
          </a:stretch>
        </p:blipFill>
        <p:spPr>
          <a:xfrm>
            <a:off x="7203281" y="3641884"/>
            <a:ext cx="223838" cy="279797"/>
          </a:xfrm>
          <a:prstGeom prst="rect">
            <a:avLst/>
          </a:prstGeom>
        </p:spPr>
      </p:pic>
      <p:sp>
        <p:nvSpPr>
          <p:cNvPr id="22" name="Text 16"/>
          <p:cNvSpPr/>
          <p:nvPr/>
        </p:nvSpPr>
        <p:spPr>
          <a:xfrm>
            <a:off x="8061246" y="3665101"/>
            <a:ext cx="1865233" cy="233124"/>
          </a:xfrm>
          <a:prstGeom prst="rect">
            <a:avLst/>
          </a:prstGeom>
          <a:noFill/>
          <a:ln/>
        </p:spPr>
        <p:txBody>
          <a:bodyPr wrap="none" lIns="0" tIns="0" rIns="0" bIns="0" rtlCol="0" anchor="t"/>
          <a:lstStyle/>
          <a:p>
            <a:pPr algn="l" indent="0" marL="0">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Development</a:t>
            </a:r>
            <a:endParaRPr lang="en-US" sz="1450" dirty="0"/>
          </a:p>
        </p:txBody>
      </p:sp>
      <p:sp>
        <p:nvSpPr>
          <p:cNvPr id="23" name="Text 17"/>
          <p:cNvSpPr/>
          <p:nvPr/>
        </p:nvSpPr>
        <p:spPr>
          <a:xfrm>
            <a:off x="8061246" y="3987760"/>
            <a:ext cx="6046946" cy="238601"/>
          </a:xfrm>
          <a:prstGeom prst="rect">
            <a:avLst/>
          </a:prstGeom>
          <a:noFill/>
          <a:ln/>
        </p:spPr>
        <p:txBody>
          <a:bodyPr wrap="none" lIns="0" tIns="0" rIns="0" bIns="0" rtlCol="0" anchor="t"/>
          <a:lstStyle/>
          <a:p>
            <a:pPr algn="l" indent="0" marL="0">
              <a:lnSpc>
                <a:spcPts val="1850"/>
              </a:lnSpc>
              <a:buNone/>
            </a:pPr>
            <a:r>
              <a:rPr lang="en-US" sz="1150" dirty="0">
                <a:solidFill>
                  <a:srgbClr val="403C4E"/>
                </a:solidFill>
                <a:latin typeface="Open Sans" pitchFamily="34" charset="0"/>
                <a:ea typeface="Open Sans" pitchFamily="34" charset="-122"/>
                <a:cs typeface="Open Sans" pitchFamily="34" charset="-120"/>
              </a:rPr>
              <a:t>Build front-end and back-end components</a:t>
            </a:r>
            <a:endParaRPr lang="en-US" sz="1150" dirty="0"/>
          </a:p>
        </p:txBody>
      </p:sp>
      <p:sp>
        <p:nvSpPr>
          <p:cNvPr id="24" name="Shape 18"/>
          <p:cNvSpPr/>
          <p:nvPr/>
        </p:nvSpPr>
        <p:spPr>
          <a:xfrm>
            <a:off x="6714887" y="4545806"/>
            <a:ext cx="447675" cy="15240"/>
          </a:xfrm>
          <a:prstGeom prst="roundRect">
            <a:avLst>
              <a:gd name="adj" fmla="val 411259"/>
            </a:avLst>
          </a:prstGeom>
          <a:solidFill>
            <a:srgbClr val="E5BEB2"/>
          </a:solidFill>
          <a:ln/>
        </p:spPr>
      </p:sp>
      <p:sp>
        <p:nvSpPr>
          <p:cNvPr id="25" name="Shape 19"/>
          <p:cNvSpPr/>
          <p:nvPr/>
        </p:nvSpPr>
        <p:spPr>
          <a:xfrm>
            <a:off x="7147322" y="4385548"/>
            <a:ext cx="335756" cy="335756"/>
          </a:xfrm>
          <a:prstGeom prst="roundRect">
            <a:avLst>
              <a:gd name="adj" fmla="val 18667"/>
            </a:avLst>
          </a:prstGeom>
          <a:solidFill>
            <a:srgbClr val="FFD8CC"/>
          </a:solidFill>
          <a:ln w="7620">
            <a:solidFill>
              <a:srgbClr val="E5BEB2"/>
            </a:solidFill>
            <a:prstDash val="solid"/>
          </a:ln>
        </p:spPr>
      </p:sp>
      <p:pic>
        <p:nvPicPr>
          <p:cNvPr id="26" name="Image 4" descr="preencoded.png">    </p:cNvPr>
          <p:cNvPicPr>
            <a:picLocks noChangeAspect="1"/>
          </p:cNvPicPr>
          <p:nvPr/>
        </p:nvPicPr>
        <p:blipFill>
          <a:blip r:embed="rId5"/>
          <a:stretch>
            <a:fillRect/>
          </a:stretch>
        </p:blipFill>
        <p:spPr>
          <a:xfrm>
            <a:off x="7203281" y="4413528"/>
            <a:ext cx="223838" cy="279797"/>
          </a:xfrm>
          <a:prstGeom prst="rect">
            <a:avLst/>
          </a:prstGeom>
        </p:spPr>
      </p:pic>
      <p:sp>
        <p:nvSpPr>
          <p:cNvPr id="27" name="Text 20"/>
          <p:cNvSpPr/>
          <p:nvPr/>
        </p:nvSpPr>
        <p:spPr>
          <a:xfrm>
            <a:off x="4703921" y="4436745"/>
            <a:ext cx="1865233" cy="233124"/>
          </a:xfrm>
          <a:prstGeom prst="rect">
            <a:avLst/>
          </a:prstGeom>
          <a:noFill/>
          <a:ln/>
        </p:spPr>
        <p:txBody>
          <a:bodyPr wrap="none" lIns="0" tIns="0" rIns="0" bIns="0" rtlCol="0" anchor="t"/>
          <a:lstStyle/>
          <a:p>
            <a:pPr algn="r" indent="0" marL="0">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Testing</a:t>
            </a:r>
            <a:endParaRPr lang="en-US" sz="1450" dirty="0"/>
          </a:p>
        </p:txBody>
      </p:sp>
      <p:sp>
        <p:nvSpPr>
          <p:cNvPr id="28" name="Text 21"/>
          <p:cNvSpPr/>
          <p:nvPr/>
        </p:nvSpPr>
        <p:spPr>
          <a:xfrm>
            <a:off x="522208" y="4759404"/>
            <a:ext cx="6046946" cy="238601"/>
          </a:xfrm>
          <a:prstGeom prst="rect">
            <a:avLst/>
          </a:prstGeom>
          <a:noFill/>
          <a:ln/>
        </p:spPr>
        <p:txBody>
          <a:bodyPr wrap="none" lIns="0" tIns="0" rIns="0" bIns="0" rtlCol="0" anchor="t"/>
          <a:lstStyle/>
          <a:p>
            <a:pPr algn="r" indent="0" marL="0">
              <a:lnSpc>
                <a:spcPts val="1850"/>
              </a:lnSpc>
              <a:buNone/>
            </a:pPr>
            <a:r>
              <a:rPr lang="en-US" sz="1150" dirty="0">
                <a:solidFill>
                  <a:srgbClr val="403C4E"/>
                </a:solidFill>
                <a:latin typeface="Open Sans" pitchFamily="34" charset="0"/>
                <a:ea typeface="Open Sans" pitchFamily="34" charset="-122"/>
                <a:cs typeface="Open Sans" pitchFamily="34" charset="-120"/>
              </a:rPr>
              <a:t>Verify functionality, usability, and security</a:t>
            </a:r>
            <a:endParaRPr lang="en-US" sz="1150" dirty="0"/>
          </a:p>
        </p:txBody>
      </p:sp>
      <p:sp>
        <p:nvSpPr>
          <p:cNvPr id="29" name="Shape 22"/>
          <p:cNvSpPr/>
          <p:nvPr/>
        </p:nvSpPr>
        <p:spPr>
          <a:xfrm>
            <a:off x="7467838" y="5317450"/>
            <a:ext cx="447675" cy="15240"/>
          </a:xfrm>
          <a:prstGeom prst="roundRect">
            <a:avLst>
              <a:gd name="adj" fmla="val 411259"/>
            </a:avLst>
          </a:prstGeom>
          <a:solidFill>
            <a:srgbClr val="E5BEB2"/>
          </a:solidFill>
          <a:ln/>
        </p:spPr>
      </p:sp>
      <p:sp>
        <p:nvSpPr>
          <p:cNvPr id="30" name="Shape 23"/>
          <p:cNvSpPr/>
          <p:nvPr/>
        </p:nvSpPr>
        <p:spPr>
          <a:xfrm>
            <a:off x="7147322" y="5157192"/>
            <a:ext cx="335756" cy="335756"/>
          </a:xfrm>
          <a:prstGeom prst="roundRect">
            <a:avLst>
              <a:gd name="adj" fmla="val 18667"/>
            </a:avLst>
          </a:prstGeom>
          <a:solidFill>
            <a:srgbClr val="FFD8CC"/>
          </a:solidFill>
          <a:ln w="7620">
            <a:solidFill>
              <a:srgbClr val="E5BEB2"/>
            </a:solidFill>
            <a:prstDash val="solid"/>
          </a:ln>
        </p:spPr>
      </p:sp>
      <p:pic>
        <p:nvPicPr>
          <p:cNvPr id="31" name="Image 5" descr="preencoded.png">    </p:cNvPr>
          <p:cNvPicPr>
            <a:picLocks noChangeAspect="1"/>
          </p:cNvPicPr>
          <p:nvPr/>
        </p:nvPicPr>
        <p:blipFill>
          <a:blip r:embed="rId6"/>
          <a:stretch>
            <a:fillRect/>
          </a:stretch>
        </p:blipFill>
        <p:spPr>
          <a:xfrm>
            <a:off x="7203281" y="5185172"/>
            <a:ext cx="223838" cy="279797"/>
          </a:xfrm>
          <a:prstGeom prst="rect">
            <a:avLst/>
          </a:prstGeom>
        </p:spPr>
      </p:pic>
      <p:sp>
        <p:nvSpPr>
          <p:cNvPr id="32" name="Text 24"/>
          <p:cNvSpPr/>
          <p:nvPr/>
        </p:nvSpPr>
        <p:spPr>
          <a:xfrm>
            <a:off x="8061246" y="5208389"/>
            <a:ext cx="1865233" cy="233124"/>
          </a:xfrm>
          <a:prstGeom prst="rect">
            <a:avLst/>
          </a:prstGeom>
          <a:noFill/>
          <a:ln/>
        </p:spPr>
        <p:txBody>
          <a:bodyPr wrap="none" lIns="0" tIns="0" rIns="0" bIns="0" rtlCol="0" anchor="t"/>
          <a:lstStyle/>
          <a:p>
            <a:pPr algn="l" indent="0" marL="0">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Deployment</a:t>
            </a:r>
            <a:endParaRPr lang="en-US" sz="1450" dirty="0"/>
          </a:p>
        </p:txBody>
      </p:sp>
      <p:sp>
        <p:nvSpPr>
          <p:cNvPr id="33" name="Text 25"/>
          <p:cNvSpPr/>
          <p:nvPr/>
        </p:nvSpPr>
        <p:spPr>
          <a:xfrm>
            <a:off x="8061246" y="5531048"/>
            <a:ext cx="6046946" cy="238601"/>
          </a:xfrm>
          <a:prstGeom prst="rect">
            <a:avLst/>
          </a:prstGeom>
          <a:noFill/>
          <a:ln/>
        </p:spPr>
        <p:txBody>
          <a:bodyPr wrap="none" lIns="0" tIns="0" rIns="0" bIns="0" rtlCol="0" anchor="t"/>
          <a:lstStyle/>
          <a:p>
            <a:pPr algn="l" indent="0" marL="0">
              <a:lnSpc>
                <a:spcPts val="1850"/>
              </a:lnSpc>
              <a:buNone/>
            </a:pPr>
            <a:r>
              <a:rPr lang="en-US" sz="1150" dirty="0">
                <a:solidFill>
                  <a:srgbClr val="403C4E"/>
                </a:solidFill>
                <a:latin typeface="Open Sans" pitchFamily="34" charset="0"/>
                <a:ea typeface="Open Sans" pitchFamily="34" charset="-122"/>
                <a:cs typeface="Open Sans" pitchFamily="34" charset="-120"/>
              </a:rPr>
              <a:t>Release to production environment</a:t>
            </a:r>
            <a:endParaRPr lang="en-US" sz="1150" dirty="0"/>
          </a:p>
        </p:txBody>
      </p:sp>
      <p:sp>
        <p:nvSpPr>
          <p:cNvPr id="34" name="Shape 26"/>
          <p:cNvSpPr/>
          <p:nvPr/>
        </p:nvSpPr>
        <p:spPr>
          <a:xfrm>
            <a:off x="6714887" y="6089094"/>
            <a:ext cx="447675" cy="15240"/>
          </a:xfrm>
          <a:prstGeom prst="roundRect">
            <a:avLst>
              <a:gd name="adj" fmla="val 411259"/>
            </a:avLst>
          </a:prstGeom>
          <a:solidFill>
            <a:srgbClr val="E5BEB2"/>
          </a:solidFill>
          <a:ln/>
        </p:spPr>
      </p:sp>
      <p:sp>
        <p:nvSpPr>
          <p:cNvPr id="35" name="Shape 27"/>
          <p:cNvSpPr/>
          <p:nvPr/>
        </p:nvSpPr>
        <p:spPr>
          <a:xfrm>
            <a:off x="7147322" y="5928836"/>
            <a:ext cx="335756" cy="335756"/>
          </a:xfrm>
          <a:prstGeom prst="roundRect">
            <a:avLst>
              <a:gd name="adj" fmla="val 18667"/>
            </a:avLst>
          </a:prstGeom>
          <a:solidFill>
            <a:srgbClr val="FFD8CC"/>
          </a:solidFill>
          <a:ln w="7620">
            <a:solidFill>
              <a:srgbClr val="E5BEB2"/>
            </a:solidFill>
            <a:prstDash val="solid"/>
          </a:ln>
        </p:spPr>
      </p:sp>
      <p:pic>
        <p:nvPicPr>
          <p:cNvPr id="36" name="Image 6" descr="preencoded.png">    </p:cNvPr>
          <p:cNvPicPr>
            <a:picLocks noChangeAspect="1"/>
          </p:cNvPicPr>
          <p:nvPr/>
        </p:nvPicPr>
        <p:blipFill>
          <a:blip r:embed="rId7"/>
          <a:stretch>
            <a:fillRect/>
          </a:stretch>
        </p:blipFill>
        <p:spPr>
          <a:xfrm>
            <a:off x="7203281" y="5956816"/>
            <a:ext cx="223838" cy="279797"/>
          </a:xfrm>
          <a:prstGeom prst="rect">
            <a:avLst/>
          </a:prstGeom>
        </p:spPr>
      </p:pic>
      <p:sp>
        <p:nvSpPr>
          <p:cNvPr id="37" name="Text 28"/>
          <p:cNvSpPr/>
          <p:nvPr/>
        </p:nvSpPr>
        <p:spPr>
          <a:xfrm>
            <a:off x="4703921" y="5980033"/>
            <a:ext cx="1865233" cy="233124"/>
          </a:xfrm>
          <a:prstGeom prst="rect">
            <a:avLst/>
          </a:prstGeom>
          <a:noFill/>
          <a:ln/>
        </p:spPr>
        <p:txBody>
          <a:bodyPr wrap="none" lIns="0" tIns="0" rIns="0" bIns="0" rtlCol="0" anchor="t"/>
          <a:lstStyle/>
          <a:p>
            <a:pPr algn="r" indent="0" marL="0">
              <a:lnSpc>
                <a:spcPts val="1800"/>
              </a:lnSpc>
              <a:buNone/>
            </a:pPr>
            <a:r>
              <a:rPr lang="en-US" sz="1450" b="1" dirty="0">
                <a:solidFill>
                  <a:srgbClr val="403C4E"/>
                </a:solidFill>
                <a:latin typeface="Merriweather Bold" pitchFamily="34" charset="0"/>
                <a:ea typeface="Merriweather Bold" pitchFamily="34" charset="-122"/>
                <a:cs typeface="Merriweather Bold" pitchFamily="34" charset="-120"/>
              </a:rPr>
              <a:t>Maintenance</a:t>
            </a:r>
            <a:endParaRPr lang="en-US" sz="1450" dirty="0"/>
          </a:p>
        </p:txBody>
      </p:sp>
      <p:sp>
        <p:nvSpPr>
          <p:cNvPr id="38" name="Text 29"/>
          <p:cNvSpPr/>
          <p:nvPr/>
        </p:nvSpPr>
        <p:spPr>
          <a:xfrm>
            <a:off x="522208" y="6302693"/>
            <a:ext cx="6046946" cy="238601"/>
          </a:xfrm>
          <a:prstGeom prst="rect">
            <a:avLst/>
          </a:prstGeom>
          <a:noFill/>
          <a:ln/>
        </p:spPr>
        <p:txBody>
          <a:bodyPr wrap="none" lIns="0" tIns="0" rIns="0" bIns="0" rtlCol="0" anchor="t"/>
          <a:lstStyle/>
          <a:p>
            <a:pPr algn="r" indent="0" marL="0">
              <a:lnSpc>
                <a:spcPts val="1850"/>
              </a:lnSpc>
              <a:buNone/>
            </a:pPr>
            <a:r>
              <a:rPr lang="en-US" sz="1150" dirty="0">
                <a:solidFill>
                  <a:srgbClr val="403C4E"/>
                </a:solidFill>
                <a:latin typeface="Open Sans" pitchFamily="34" charset="0"/>
                <a:ea typeface="Open Sans" pitchFamily="34" charset="-122"/>
                <a:cs typeface="Open Sans" pitchFamily="34" charset="-120"/>
              </a:rPr>
              <a:t>Monitor, update, and enhance</a:t>
            </a:r>
            <a:endParaRPr lang="en-US" sz="1150" dirty="0"/>
          </a:p>
        </p:txBody>
      </p:sp>
      <p:sp>
        <p:nvSpPr>
          <p:cNvPr id="39" name="Text 30"/>
          <p:cNvSpPr/>
          <p:nvPr/>
        </p:nvSpPr>
        <p:spPr>
          <a:xfrm>
            <a:off x="522208" y="7341632"/>
            <a:ext cx="13585984" cy="477202"/>
          </a:xfrm>
          <a:prstGeom prst="rect">
            <a:avLst/>
          </a:prstGeom>
          <a:noFill/>
          <a:ln/>
        </p:spPr>
        <p:txBody>
          <a:bodyPr wrap="square" lIns="0" tIns="0" rIns="0" bIns="0" rtlCol="0" anchor="t"/>
          <a:lstStyle/>
          <a:p>
            <a:pPr algn="l" indent="0" marL="0">
              <a:lnSpc>
                <a:spcPts val="1850"/>
              </a:lnSpc>
              <a:buNone/>
            </a:pPr>
            <a:r>
              <a:rPr lang="en-US" sz="1150" dirty="0">
                <a:solidFill>
                  <a:srgbClr val="403C4E"/>
                </a:solidFill>
                <a:latin typeface="Open Sans" pitchFamily="34" charset="0"/>
                <a:ea typeface="Open Sans" pitchFamily="34" charset="-122"/>
                <a:cs typeface="Open Sans" pitchFamily="34" charset="-120"/>
              </a:rPr>
              <a:t>By following these WDLC phases in sequence, you create a repeatable, transparent process that maximizes quality and stakeholder satisfaction. Each phase builds on the previous one, helping teams manage complexity and adapt to changing needs throughout the project lifecycle.</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2025-05-04T02:25:27Z</dcterms:created>
  <dcterms:modified xsi:type="dcterms:W3CDTF">2025-05-04T02:25:27Z</dcterms:modified>
</cp:coreProperties>
</file>